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7"/>
  </p:notesMasterIdLst>
  <p:sldIdLst>
    <p:sldId id="256" r:id="rId2"/>
    <p:sldId id="257" r:id="rId3"/>
    <p:sldId id="267" r:id="rId4"/>
    <p:sldId id="258" r:id="rId5"/>
    <p:sldId id="262" r:id="rId6"/>
    <p:sldId id="265" r:id="rId7"/>
    <p:sldId id="264" r:id="rId8"/>
    <p:sldId id="266" r:id="rId9"/>
    <p:sldId id="269" r:id="rId10"/>
    <p:sldId id="268" r:id="rId11"/>
    <p:sldId id="270" r:id="rId12"/>
    <p:sldId id="271" r:id="rId13"/>
    <p:sldId id="272" r:id="rId14"/>
    <p:sldId id="273" r:id="rId15"/>
    <p:sldId id="274" r:id="rId16"/>
    <p:sldId id="275" r:id="rId17"/>
    <p:sldId id="276" r:id="rId18"/>
    <p:sldId id="277" r:id="rId19"/>
    <p:sldId id="278" r:id="rId20"/>
    <p:sldId id="279" r:id="rId21"/>
    <p:sldId id="280" r:id="rId22"/>
    <p:sldId id="281" r:id="rId23"/>
    <p:sldId id="282" r:id="rId24"/>
    <p:sldId id="260" r:id="rId25"/>
    <p:sldId id="261" r:id="rId26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586" y="77"/>
      </p:cViewPr>
      <p:guideLst>
        <p:guide orient="horz" pos="1620"/>
        <p:guide pos="2880"/>
      </p:guideLst>
    </p:cSldViewPr>
  </p:slideViewPr>
  <p:notesTextViewPr>
    <p:cViewPr>
      <p:scale>
        <a:sx n="150" d="100"/>
        <a:sy n="15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>
          <a:extLst>
            <a:ext uri="{FF2B5EF4-FFF2-40B4-BE49-F238E27FC236}">
              <a16:creationId xmlns:a16="http://schemas.microsoft.com/office/drawing/2014/main" id="{8719071A-4789-7555-9441-2EC9B7EAB2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:notes">
            <a:extLst>
              <a:ext uri="{FF2B5EF4-FFF2-40B4-BE49-F238E27FC236}">
                <a16:creationId xmlns:a16="http://schemas.microsoft.com/office/drawing/2014/main" id="{44566CD0-2681-DEE5-2A48-35052073EFA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p:notes">
            <a:extLst>
              <a:ext uri="{FF2B5EF4-FFF2-40B4-BE49-F238E27FC236}">
                <a16:creationId xmlns:a16="http://schemas.microsoft.com/office/drawing/2014/main" id="{A975BECE-1B3A-EB8A-00D9-D3BA0ECA9C2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24847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>
          <a:extLst>
            <a:ext uri="{FF2B5EF4-FFF2-40B4-BE49-F238E27FC236}">
              <a16:creationId xmlns:a16="http://schemas.microsoft.com/office/drawing/2014/main" id="{58052D75-696C-E959-E658-7CBEC39659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d433f9d5c8_0_18:notes">
            <a:extLst>
              <a:ext uri="{FF2B5EF4-FFF2-40B4-BE49-F238E27FC236}">
                <a16:creationId xmlns:a16="http://schemas.microsoft.com/office/drawing/2014/main" id="{39666EF8-3113-F0C7-7399-A4D2CA8CCF9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2d433f9d5c8_0_18:notes">
            <a:extLst>
              <a:ext uri="{FF2B5EF4-FFF2-40B4-BE49-F238E27FC236}">
                <a16:creationId xmlns:a16="http://schemas.microsoft.com/office/drawing/2014/main" id="{D557E7DD-4B90-2676-D600-4C95B9657CB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45669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>
          <a:extLst>
            <a:ext uri="{FF2B5EF4-FFF2-40B4-BE49-F238E27FC236}">
              <a16:creationId xmlns:a16="http://schemas.microsoft.com/office/drawing/2014/main" id="{B4559F39-411A-7950-99D4-08F5718B19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d433f9d5c8_0_18:notes">
            <a:extLst>
              <a:ext uri="{FF2B5EF4-FFF2-40B4-BE49-F238E27FC236}">
                <a16:creationId xmlns:a16="http://schemas.microsoft.com/office/drawing/2014/main" id="{129E5A6C-3B54-3F45-89EB-10304230CEB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2d433f9d5c8_0_18:notes">
            <a:extLst>
              <a:ext uri="{FF2B5EF4-FFF2-40B4-BE49-F238E27FC236}">
                <a16:creationId xmlns:a16="http://schemas.microsoft.com/office/drawing/2014/main" id="{9828AE15-88D7-B005-F736-38B95D63C24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13554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>
          <a:extLst>
            <a:ext uri="{FF2B5EF4-FFF2-40B4-BE49-F238E27FC236}">
              <a16:creationId xmlns:a16="http://schemas.microsoft.com/office/drawing/2014/main" id="{6FE6892B-E9D7-502E-F35D-2E57408BC2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d433f9d5c8_0_18:notes">
            <a:extLst>
              <a:ext uri="{FF2B5EF4-FFF2-40B4-BE49-F238E27FC236}">
                <a16:creationId xmlns:a16="http://schemas.microsoft.com/office/drawing/2014/main" id="{D0EF443D-8A28-E2C3-2A5B-C28A5CFA7BC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2d433f9d5c8_0_18:notes">
            <a:extLst>
              <a:ext uri="{FF2B5EF4-FFF2-40B4-BE49-F238E27FC236}">
                <a16:creationId xmlns:a16="http://schemas.microsoft.com/office/drawing/2014/main" id="{70A89DF2-E3FE-D193-D61B-42BE0DF8BB3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6448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>
          <a:extLst>
            <a:ext uri="{FF2B5EF4-FFF2-40B4-BE49-F238E27FC236}">
              <a16:creationId xmlns:a16="http://schemas.microsoft.com/office/drawing/2014/main" id="{4F290CCC-46D8-031B-BED7-0CA7653F3B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d433f9d5c8_0_18:notes">
            <a:extLst>
              <a:ext uri="{FF2B5EF4-FFF2-40B4-BE49-F238E27FC236}">
                <a16:creationId xmlns:a16="http://schemas.microsoft.com/office/drawing/2014/main" id="{514EE200-5A99-DA3F-4C24-1CDE159B10E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2d433f9d5c8_0_18:notes">
            <a:extLst>
              <a:ext uri="{FF2B5EF4-FFF2-40B4-BE49-F238E27FC236}">
                <a16:creationId xmlns:a16="http://schemas.microsoft.com/office/drawing/2014/main" id="{AD8A4971-9D87-048B-480E-B26AA1F3767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43949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>
          <a:extLst>
            <a:ext uri="{FF2B5EF4-FFF2-40B4-BE49-F238E27FC236}">
              <a16:creationId xmlns:a16="http://schemas.microsoft.com/office/drawing/2014/main" id="{F56BE9B6-116C-DBD1-2259-693A3C8FCA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d433f9d5c8_0_18:notes">
            <a:extLst>
              <a:ext uri="{FF2B5EF4-FFF2-40B4-BE49-F238E27FC236}">
                <a16:creationId xmlns:a16="http://schemas.microsoft.com/office/drawing/2014/main" id="{16197A3F-594E-09FA-F13D-C52F0F8DD3F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2d433f9d5c8_0_18:notes">
            <a:extLst>
              <a:ext uri="{FF2B5EF4-FFF2-40B4-BE49-F238E27FC236}">
                <a16:creationId xmlns:a16="http://schemas.microsoft.com/office/drawing/2014/main" id="{BC4E9A2C-D68E-428E-1F81-38A29F3F0B2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189863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>
          <a:extLst>
            <a:ext uri="{FF2B5EF4-FFF2-40B4-BE49-F238E27FC236}">
              <a16:creationId xmlns:a16="http://schemas.microsoft.com/office/drawing/2014/main" id="{C0C5F955-66AB-22F3-AEB3-3AB1287AE5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d433f9d5c8_0_18:notes">
            <a:extLst>
              <a:ext uri="{FF2B5EF4-FFF2-40B4-BE49-F238E27FC236}">
                <a16:creationId xmlns:a16="http://schemas.microsoft.com/office/drawing/2014/main" id="{BC69E9EE-9226-B679-1757-EC6AA227962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2d433f9d5c8_0_18:notes">
            <a:extLst>
              <a:ext uri="{FF2B5EF4-FFF2-40B4-BE49-F238E27FC236}">
                <a16:creationId xmlns:a16="http://schemas.microsoft.com/office/drawing/2014/main" id="{5EC6A089-D744-8080-B4F4-8AA4AEA1A77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77781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>
          <a:extLst>
            <a:ext uri="{FF2B5EF4-FFF2-40B4-BE49-F238E27FC236}">
              <a16:creationId xmlns:a16="http://schemas.microsoft.com/office/drawing/2014/main" id="{3DEBA310-F2F3-031C-407A-1F915031BE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d433f9d5c8_0_18:notes">
            <a:extLst>
              <a:ext uri="{FF2B5EF4-FFF2-40B4-BE49-F238E27FC236}">
                <a16:creationId xmlns:a16="http://schemas.microsoft.com/office/drawing/2014/main" id="{3D92FFF3-BDBC-3831-2ADE-E3E1423509D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2d433f9d5c8_0_18:notes">
            <a:extLst>
              <a:ext uri="{FF2B5EF4-FFF2-40B4-BE49-F238E27FC236}">
                <a16:creationId xmlns:a16="http://schemas.microsoft.com/office/drawing/2014/main" id="{A731967E-F8A1-68CC-DD50-04D0BDB3939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18199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>
          <a:extLst>
            <a:ext uri="{FF2B5EF4-FFF2-40B4-BE49-F238E27FC236}">
              <a16:creationId xmlns:a16="http://schemas.microsoft.com/office/drawing/2014/main" id="{D3EDCE69-C3D3-21D6-87C4-0A649D49DE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d433f9d5c8_0_18:notes">
            <a:extLst>
              <a:ext uri="{FF2B5EF4-FFF2-40B4-BE49-F238E27FC236}">
                <a16:creationId xmlns:a16="http://schemas.microsoft.com/office/drawing/2014/main" id="{AA73A5B6-8F5D-C995-52A1-837C524F932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2d433f9d5c8_0_18:notes">
            <a:extLst>
              <a:ext uri="{FF2B5EF4-FFF2-40B4-BE49-F238E27FC236}">
                <a16:creationId xmlns:a16="http://schemas.microsoft.com/office/drawing/2014/main" id="{46713C1F-6A78-FEB2-2E2B-A3D0D5DEA18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608553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>
          <a:extLst>
            <a:ext uri="{FF2B5EF4-FFF2-40B4-BE49-F238E27FC236}">
              <a16:creationId xmlns:a16="http://schemas.microsoft.com/office/drawing/2014/main" id="{2C07BB69-7B25-FC69-6D7E-D9EDA8E840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d433f9d5c8_0_18:notes">
            <a:extLst>
              <a:ext uri="{FF2B5EF4-FFF2-40B4-BE49-F238E27FC236}">
                <a16:creationId xmlns:a16="http://schemas.microsoft.com/office/drawing/2014/main" id="{785E2B0D-7B55-10F8-A705-BF0F413CFE0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2d433f9d5c8_0_18:notes">
            <a:extLst>
              <a:ext uri="{FF2B5EF4-FFF2-40B4-BE49-F238E27FC236}">
                <a16:creationId xmlns:a16="http://schemas.microsoft.com/office/drawing/2014/main" id="{FCFD6E10-3129-75B8-C551-803E6B30E47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73649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d4304df7d2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2d4304df7d2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>
          <a:extLst>
            <a:ext uri="{FF2B5EF4-FFF2-40B4-BE49-F238E27FC236}">
              <a16:creationId xmlns:a16="http://schemas.microsoft.com/office/drawing/2014/main" id="{65341494-8C6A-A9BE-71D1-DFD74A6BD6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:notes">
            <a:extLst>
              <a:ext uri="{FF2B5EF4-FFF2-40B4-BE49-F238E27FC236}">
                <a16:creationId xmlns:a16="http://schemas.microsoft.com/office/drawing/2014/main" id="{C616EA97-5D90-A3C9-FAD9-106BA6D179E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p:notes">
            <a:extLst>
              <a:ext uri="{FF2B5EF4-FFF2-40B4-BE49-F238E27FC236}">
                <a16:creationId xmlns:a16="http://schemas.microsoft.com/office/drawing/2014/main" id="{6C85BF08-2FF3-52BD-6039-7632D01CA0A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465341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>
          <a:extLst>
            <a:ext uri="{FF2B5EF4-FFF2-40B4-BE49-F238E27FC236}">
              <a16:creationId xmlns:a16="http://schemas.microsoft.com/office/drawing/2014/main" id="{968637BD-B1AD-D160-7475-A41E35B3AE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d433f9d5c8_0_18:notes">
            <a:extLst>
              <a:ext uri="{FF2B5EF4-FFF2-40B4-BE49-F238E27FC236}">
                <a16:creationId xmlns:a16="http://schemas.microsoft.com/office/drawing/2014/main" id="{4F6467F2-37C1-CF4C-DEFA-950B0F5E5D4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2d433f9d5c8_0_18:notes">
            <a:extLst>
              <a:ext uri="{FF2B5EF4-FFF2-40B4-BE49-F238E27FC236}">
                <a16:creationId xmlns:a16="http://schemas.microsoft.com/office/drawing/2014/main" id="{AB951B50-FA8F-3EFF-AF3B-9615BC68CCE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6870390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>
          <a:extLst>
            <a:ext uri="{FF2B5EF4-FFF2-40B4-BE49-F238E27FC236}">
              <a16:creationId xmlns:a16="http://schemas.microsoft.com/office/drawing/2014/main" id="{40C58F9B-9246-6357-C6B5-B68D24BF7E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d433f9d5c8_0_18:notes">
            <a:extLst>
              <a:ext uri="{FF2B5EF4-FFF2-40B4-BE49-F238E27FC236}">
                <a16:creationId xmlns:a16="http://schemas.microsoft.com/office/drawing/2014/main" id="{A47AF121-7225-FB37-113E-E47B587192D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2d433f9d5c8_0_18:notes">
            <a:extLst>
              <a:ext uri="{FF2B5EF4-FFF2-40B4-BE49-F238E27FC236}">
                <a16:creationId xmlns:a16="http://schemas.microsoft.com/office/drawing/2014/main" id="{0A6DA043-1560-128C-64A6-8B9962FB739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0225718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>
          <a:extLst>
            <a:ext uri="{FF2B5EF4-FFF2-40B4-BE49-F238E27FC236}">
              <a16:creationId xmlns:a16="http://schemas.microsoft.com/office/drawing/2014/main" id="{2C07BB69-7B25-FC69-6D7E-D9EDA8E840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d433f9d5c8_0_18:notes">
            <a:extLst>
              <a:ext uri="{FF2B5EF4-FFF2-40B4-BE49-F238E27FC236}">
                <a16:creationId xmlns:a16="http://schemas.microsoft.com/office/drawing/2014/main" id="{785E2B0D-7B55-10F8-A705-BF0F413CFE0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2d433f9d5c8_0_18:notes">
            <a:extLst>
              <a:ext uri="{FF2B5EF4-FFF2-40B4-BE49-F238E27FC236}">
                <a16:creationId xmlns:a16="http://schemas.microsoft.com/office/drawing/2014/main" id="{FCFD6E10-3129-75B8-C551-803E6B30E47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736498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>
          <a:extLst>
            <a:ext uri="{FF2B5EF4-FFF2-40B4-BE49-F238E27FC236}">
              <a16:creationId xmlns:a16="http://schemas.microsoft.com/office/drawing/2014/main" id="{780C1182-0D67-FC57-85AE-CB0FB79655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d4304df7d2_0_14:notes">
            <a:extLst>
              <a:ext uri="{FF2B5EF4-FFF2-40B4-BE49-F238E27FC236}">
                <a16:creationId xmlns:a16="http://schemas.microsoft.com/office/drawing/2014/main" id="{65127EFE-A889-C75D-7B59-028BDAF03D8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2d4304df7d2_0_14:notes">
            <a:extLst>
              <a:ext uri="{FF2B5EF4-FFF2-40B4-BE49-F238E27FC236}">
                <a16:creationId xmlns:a16="http://schemas.microsoft.com/office/drawing/2014/main" id="{F430730B-89D9-4CEC-3D62-2846AAA2C54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535059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>
          <a:extLst>
            <a:ext uri="{FF2B5EF4-FFF2-40B4-BE49-F238E27FC236}">
              <a16:creationId xmlns:a16="http://schemas.microsoft.com/office/drawing/2014/main" id="{14E29F17-1CA3-1DE5-3FC1-A7EA8E6BE9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d4304df7d2_0_14:notes">
            <a:extLst>
              <a:ext uri="{FF2B5EF4-FFF2-40B4-BE49-F238E27FC236}">
                <a16:creationId xmlns:a16="http://schemas.microsoft.com/office/drawing/2014/main" id="{5939568F-99EF-8CC6-1A2A-BA0044B5598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2d4304df7d2_0_14:notes">
            <a:extLst>
              <a:ext uri="{FF2B5EF4-FFF2-40B4-BE49-F238E27FC236}">
                <a16:creationId xmlns:a16="http://schemas.microsoft.com/office/drawing/2014/main" id="{11A712A9-C7CA-D26D-F0B5-A9B4E6D2DDD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51981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>
          <a:extLst>
            <a:ext uri="{FF2B5EF4-FFF2-40B4-BE49-F238E27FC236}">
              <a16:creationId xmlns:a16="http://schemas.microsoft.com/office/drawing/2014/main" id="{E691F90B-CF2E-0898-C787-4F4B3A5E2F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:notes">
            <a:extLst>
              <a:ext uri="{FF2B5EF4-FFF2-40B4-BE49-F238E27FC236}">
                <a16:creationId xmlns:a16="http://schemas.microsoft.com/office/drawing/2014/main" id="{7F662B49-4B95-EC6B-4973-CDD0B4DFEB8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p:notes">
            <a:extLst>
              <a:ext uri="{FF2B5EF4-FFF2-40B4-BE49-F238E27FC236}">
                <a16:creationId xmlns:a16="http://schemas.microsoft.com/office/drawing/2014/main" id="{E3AFD79F-67FE-7F73-BB16-A4606731FB7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74863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d433f9d5c8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2d433f9d5c8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>
          <a:extLst>
            <a:ext uri="{FF2B5EF4-FFF2-40B4-BE49-F238E27FC236}">
              <a16:creationId xmlns:a16="http://schemas.microsoft.com/office/drawing/2014/main" id="{320737EB-542E-1173-19EF-EAC6DD53EE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d433f9d5c8_0_18:notes">
            <a:extLst>
              <a:ext uri="{FF2B5EF4-FFF2-40B4-BE49-F238E27FC236}">
                <a16:creationId xmlns:a16="http://schemas.microsoft.com/office/drawing/2014/main" id="{E81A4C1D-4CFD-A894-C9AF-C99A41A91DA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2d433f9d5c8_0_18:notes">
            <a:extLst>
              <a:ext uri="{FF2B5EF4-FFF2-40B4-BE49-F238E27FC236}">
                <a16:creationId xmlns:a16="http://schemas.microsoft.com/office/drawing/2014/main" id="{3850FD8C-8096-85AD-7519-1940C311A00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42098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>
          <a:extLst>
            <a:ext uri="{FF2B5EF4-FFF2-40B4-BE49-F238E27FC236}">
              <a16:creationId xmlns:a16="http://schemas.microsoft.com/office/drawing/2014/main" id="{98E0F9FA-F09A-AD30-C364-12A62719C8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d433f9d5c8_0_18:notes">
            <a:extLst>
              <a:ext uri="{FF2B5EF4-FFF2-40B4-BE49-F238E27FC236}">
                <a16:creationId xmlns:a16="http://schemas.microsoft.com/office/drawing/2014/main" id="{6EFC2121-D143-59B9-47AF-24B68D6763A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2d433f9d5c8_0_18:notes">
            <a:extLst>
              <a:ext uri="{FF2B5EF4-FFF2-40B4-BE49-F238E27FC236}">
                <a16:creationId xmlns:a16="http://schemas.microsoft.com/office/drawing/2014/main" id="{32E097EB-C2DC-3EAB-BDC5-B6431171727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948812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>
          <a:extLst>
            <a:ext uri="{FF2B5EF4-FFF2-40B4-BE49-F238E27FC236}">
              <a16:creationId xmlns:a16="http://schemas.microsoft.com/office/drawing/2014/main" id="{CCCEDFE2-EA55-7D09-F254-15204A364E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d433f9d5c8_0_18:notes">
            <a:extLst>
              <a:ext uri="{FF2B5EF4-FFF2-40B4-BE49-F238E27FC236}">
                <a16:creationId xmlns:a16="http://schemas.microsoft.com/office/drawing/2014/main" id="{4E299C73-77DE-35B0-8582-6CCCD1960A6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2d433f9d5c8_0_18:notes">
            <a:extLst>
              <a:ext uri="{FF2B5EF4-FFF2-40B4-BE49-F238E27FC236}">
                <a16:creationId xmlns:a16="http://schemas.microsoft.com/office/drawing/2014/main" id="{E0F8B6BD-8D65-50BF-CF6E-33D27F1D890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567464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>
          <a:extLst>
            <a:ext uri="{FF2B5EF4-FFF2-40B4-BE49-F238E27FC236}">
              <a16:creationId xmlns:a16="http://schemas.microsoft.com/office/drawing/2014/main" id="{8088CF29-D5F3-BB99-CBD8-BFB5ADA492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d433f9d5c8_0_18:notes">
            <a:extLst>
              <a:ext uri="{FF2B5EF4-FFF2-40B4-BE49-F238E27FC236}">
                <a16:creationId xmlns:a16="http://schemas.microsoft.com/office/drawing/2014/main" id="{AE604658-F637-D906-2538-496C8396290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2d433f9d5c8_0_18:notes">
            <a:extLst>
              <a:ext uri="{FF2B5EF4-FFF2-40B4-BE49-F238E27FC236}">
                <a16:creationId xmlns:a16="http://schemas.microsoft.com/office/drawing/2014/main" id="{5DDD5917-C58E-4DE4-E71E-EFA5040C813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270942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>
          <a:extLst>
            <a:ext uri="{FF2B5EF4-FFF2-40B4-BE49-F238E27FC236}">
              <a16:creationId xmlns:a16="http://schemas.microsoft.com/office/drawing/2014/main" id="{A539CA98-02A7-891D-BABE-92F114B2E9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d433f9d5c8_0_18:notes">
            <a:extLst>
              <a:ext uri="{FF2B5EF4-FFF2-40B4-BE49-F238E27FC236}">
                <a16:creationId xmlns:a16="http://schemas.microsoft.com/office/drawing/2014/main" id="{06E58F74-F150-6D83-14F1-413079DD732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2d433f9d5c8_0_18:notes">
            <a:extLst>
              <a:ext uri="{FF2B5EF4-FFF2-40B4-BE49-F238E27FC236}">
                <a16:creationId xmlns:a16="http://schemas.microsoft.com/office/drawing/2014/main" id="{5EE6A832-67BF-8E28-D005-AE036280BDF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366744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2" name="Google Shape;52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3" name="Google Shape;53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9" name="Google Shape;49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18" Type="http://schemas.openxmlformats.org/officeDocument/2006/relationships/image" Target="../media/image6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grpSp>
        <p:nvGrpSpPr>
          <p:cNvPr id="8" name="Google Shape;8;p1"/>
          <p:cNvGrpSpPr/>
          <p:nvPr/>
        </p:nvGrpSpPr>
        <p:grpSpPr>
          <a:xfrm>
            <a:off x="0" y="4708026"/>
            <a:ext cx="9144000" cy="396600"/>
            <a:chOff x="0" y="4708026"/>
            <a:chExt cx="9144000" cy="396600"/>
          </a:xfrm>
        </p:grpSpPr>
        <p:pic>
          <p:nvPicPr>
            <p:cNvPr id="9" name="Google Shape;9;p1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0" y="4708026"/>
              <a:ext cx="9144000" cy="396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" name="Google Shape;10;p1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8138587" y="4757312"/>
              <a:ext cx="375233" cy="2980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" name="Google Shape;11;p1"/>
            <p:cNvPicPr preferRelativeResize="0"/>
            <p:nvPr/>
          </p:nvPicPr>
          <p:blipFill>
            <a:blip r:embed="rId15">
              <a:alphaModFix/>
            </a:blip>
            <a:stretch>
              <a:fillRect/>
            </a:stretch>
          </p:blipFill>
          <p:spPr>
            <a:xfrm>
              <a:off x="914400" y="4753164"/>
              <a:ext cx="902850" cy="3063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" name="Google Shape;12;p1"/>
            <p:cNvPicPr preferRelativeResize="0"/>
            <p:nvPr/>
          </p:nvPicPr>
          <p:blipFill>
            <a:blip r:embed="rId16">
              <a:alphaModFix/>
            </a:blip>
            <a:stretch>
              <a:fillRect/>
            </a:stretch>
          </p:blipFill>
          <p:spPr>
            <a:xfrm>
              <a:off x="0" y="4757313"/>
              <a:ext cx="902840" cy="298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" name="Google Shape;13;p1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1981200" y="4725351"/>
              <a:ext cx="5191900" cy="3619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" name="Google Shape;14;p1"/>
            <p:cNvPicPr preferRelativeResize="0"/>
            <p:nvPr/>
          </p:nvPicPr>
          <p:blipFill rotWithShape="1">
            <a:blip r:embed="rId17">
              <a:alphaModFix/>
            </a:blip>
            <a:srcRect b="26269"/>
            <a:stretch/>
          </p:blipFill>
          <p:spPr>
            <a:xfrm>
              <a:off x="8556772" y="4709500"/>
              <a:ext cx="245051" cy="3936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" name="Google Shape;15;p1"/>
            <p:cNvPicPr preferRelativeResize="0"/>
            <p:nvPr/>
          </p:nvPicPr>
          <p:blipFill rotWithShape="1">
            <a:blip r:embed="rId18">
              <a:alphaModFix/>
            </a:blip>
            <a:srcRect t="5578" r="73016" b="14151"/>
            <a:stretch/>
          </p:blipFill>
          <p:spPr>
            <a:xfrm>
              <a:off x="8844775" y="4710728"/>
              <a:ext cx="267950" cy="39119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learn.unity.com/pathways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unity.com/es/learn/elevate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unraf.edu.ar/images/INVESTIGACION/OBSERVATORIO_VideoJuegos/PDFinformes/informe_observatorio_5aos.pdf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unraf.edu.ar/images/INVESTIGACION/OBSERVATORIO_VideoJuegos/PDFinformes/informe_observatorio_5aos.pdf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unraf.edu.ar/images/INVESTIGACION/OBSERVATORIO_VideoJuegos/PDFinformes/informe_observatorio_5aos.pdf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unraf.edu.ar/images/INVESTIGACION/OBSERVATORIO_VideoJuegos/PDFinformes/informe_observatorio_5aos.pdf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unraf.edu.ar/images/INVESTIGACION/OBSERVATORIO_VideoJuegos/PDFinformes/informe_observatorio_5aos.pdf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unraf.edu.ar/images/INVESTIGACION/OBSERVATORIO_VideoJuegos/PDFinformes/informe_observatorio_5aos.pdf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patial.io/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4.png"/><Relationship Id="rId4" Type="http://schemas.openxmlformats.org/officeDocument/2006/relationships/hyperlink" Target="https://play.unity.com/en/studio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astoncaminiti/taller-unity-jadicc2024/blob/269b5e8423539f5e2112aaa0ec7475af925ee3fc/Presentacion/Plantilla%20de%20Prototipo%20de%20Dise%C3%B1o%20Jadicc%202024.pptx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padlet.com/gastoncaminiti/introducci-n-al-dise-o-de-trayectos-de-formaci-n-en-rt3d-con-f6xm4s5sqjs8x1zn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discord.gg/vbjGHpM3" TargetMode="External"/><Relationship Id="rId5" Type="http://schemas.openxmlformats.org/officeDocument/2006/relationships/hyperlink" Target="https://www.youtube.com/@nivelunity" TargetMode="External"/><Relationship Id="rId4" Type="http://schemas.openxmlformats.org/officeDocument/2006/relationships/hyperlink" Target="mailto:gaston.caminiti@fceqyn.unam.edu.ar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oogle Shape;60;p13"/>
          <p:cNvGrpSpPr/>
          <p:nvPr/>
        </p:nvGrpSpPr>
        <p:grpSpPr>
          <a:xfrm>
            <a:off x="0" y="4456225"/>
            <a:ext cx="9143999" cy="706349"/>
            <a:chOff x="0" y="4303825"/>
            <a:chExt cx="9143999" cy="706349"/>
          </a:xfrm>
        </p:grpSpPr>
        <p:pic>
          <p:nvPicPr>
            <p:cNvPr id="61" name="Google Shape;61;p13"/>
            <p:cNvPicPr preferRelativeResize="0"/>
            <p:nvPr/>
          </p:nvPicPr>
          <p:blipFill rotWithShape="1">
            <a:blip r:embed="rId3">
              <a:alphaModFix/>
            </a:blip>
            <a:srcRect t="89304" b="1697"/>
            <a:stretch/>
          </p:blipFill>
          <p:spPr>
            <a:xfrm>
              <a:off x="685800" y="4303825"/>
              <a:ext cx="7850500" cy="7063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" name="Google Shape;62;p13"/>
            <p:cNvPicPr preferRelativeResize="0"/>
            <p:nvPr/>
          </p:nvPicPr>
          <p:blipFill rotWithShape="1">
            <a:blip r:embed="rId3">
              <a:alphaModFix/>
            </a:blip>
            <a:srcRect l="94878" t="89304" b="1697"/>
            <a:stretch/>
          </p:blipFill>
          <p:spPr>
            <a:xfrm>
              <a:off x="8741950" y="4303825"/>
              <a:ext cx="402049" cy="7063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3" name="Google Shape;63;p13"/>
            <p:cNvPicPr preferRelativeResize="0"/>
            <p:nvPr/>
          </p:nvPicPr>
          <p:blipFill rotWithShape="1">
            <a:blip r:embed="rId3">
              <a:alphaModFix/>
            </a:blip>
            <a:srcRect l="94878" t="89304" b="1697"/>
            <a:stretch/>
          </p:blipFill>
          <p:spPr>
            <a:xfrm>
              <a:off x="8416100" y="4303825"/>
              <a:ext cx="402049" cy="7063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" name="Google Shape;64;p13"/>
            <p:cNvPicPr preferRelativeResize="0"/>
            <p:nvPr/>
          </p:nvPicPr>
          <p:blipFill rotWithShape="1">
            <a:blip r:embed="rId3">
              <a:alphaModFix/>
            </a:blip>
            <a:srcRect t="89304" r="94878" b="1697"/>
            <a:stretch/>
          </p:blipFill>
          <p:spPr>
            <a:xfrm>
              <a:off x="381000" y="4303825"/>
              <a:ext cx="402049" cy="7063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5" name="Google Shape;65;p13"/>
            <p:cNvPicPr preferRelativeResize="0"/>
            <p:nvPr/>
          </p:nvPicPr>
          <p:blipFill rotWithShape="1">
            <a:blip r:embed="rId3">
              <a:alphaModFix/>
            </a:blip>
            <a:srcRect t="89304" r="94878" b="1697"/>
            <a:stretch/>
          </p:blipFill>
          <p:spPr>
            <a:xfrm>
              <a:off x="0" y="4303825"/>
              <a:ext cx="402049" cy="70634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6" name="Google Shape;66;p13"/>
          <p:cNvSpPr txBox="1"/>
          <p:nvPr/>
        </p:nvSpPr>
        <p:spPr>
          <a:xfrm>
            <a:off x="1067700" y="1209525"/>
            <a:ext cx="6905100" cy="1802400"/>
          </a:xfrm>
          <a:prstGeom prst="rect">
            <a:avLst/>
          </a:prstGeom>
          <a:noFill/>
          <a:ln w="19050" cap="flat" cmpd="sng">
            <a:solidFill>
              <a:srgbClr val="E0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ES" sz="2400" b="1" dirty="0">
                <a:latin typeface="Times"/>
                <a:ea typeface="Times"/>
                <a:cs typeface="Times"/>
                <a:sym typeface="Times"/>
              </a:rPr>
              <a:t>Introducción al diseño de trayectos de formación en RT3D con Unity Engine</a:t>
            </a:r>
            <a:endParaRPr lang="es-AR" b="1" dirty="0">
              <a:solidFill>
                <a:srgbClr val="000000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Times"/>
                <a:ea typeface="Times"/>
                <a:cs typeface="Times"/>
                <a:sym typeface="Times"/>
              </a:rPr>
              <a:t>Gaston Caminiti</a:t>
            </a:r>
            <a:r>
              <a:rPr lang="en-US" sz="1800" baseline="30000" dirty="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1</a:t>
            </a:r>
          </a:p>
          <a:p>
            <a:pPr marL="114300" lvl="0" indent="-11430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baseline="30000" dirty="0">
              <a:latin typeface="Times"/>
              <a:ea typeface="Times"/>
              <a:cs typeface="Times"/>
              <a:sym typeface="Times"/>
            </a:endParaRPr>
          </a:p>
          <a:p>
            <a:pPr marL="114300" lvl="0" indent="-11430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baseline="30000" dirty="0">
              <a:latin typeface="Times"/>
              <a:ea typeface="Times"/>
              <a:cs typeface="Times"/>
              <a:sym typeface="Times"/>
            </a:endParaRPr>
          </a:p>
          <a:p>
            <a:pPr marL="114300" lvl="0" indent="-11430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baseline="30000" dirty="0">
              <a:latin typeface="Times"/>
              <a:ea typeface="Times"/>
              <a:cs typeface="Times"/>
              <a:sym typeface="Times"/>
            </a:endParaRPr>
          </a:p>
          <a:p>
            <a:pPr marL="114300" lvl="0" indent="-11430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baseline="30000" dirty="0">
              <a:latin typeface="Times"/>
              <a:ea typeface="Times"/>
              <a:cs typeface="Times"/>
              <a:sym typeface="Times"/>
            </a:endParaRPr>
          </a:p>
          <a:p>
            <a:pPr marL="114300" lvl="0" indent="-11430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baseline="30000" dirty="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1  </a:t>
            </a:r>
            <a:r>
              <a:rPr lang="es" dirty="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Universidad Nacional del Litoral &amp; Universidad Nacional de Misiones </a:t>
            </a:r>
            <a:endParaRPr dirty="0">
              <a:latin typeface="Times"/>
              <a:ea typeface="Times"/>
              <a:cs typeface="Times"/>
              <a:sym typeface="Times"/>
            </a:endParaRPr>
          </a:p>
          <a:p>
            <a:pPr marL="114300" lvl="0" indent="-11430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dirty="0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67" name="Google Shape;67;p13"/>
          <p:cNvSpPr txBox="1"/>
          <p:nvPr/>
        </p:nvSpPr>
        <p:spPr>
          <a:xfrm>
            <a:off x="3020250" y="411480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 dirty="0">
                <a:solidFill>
                  <a:schemeClr val="dk2"/>
                </a:solidFill>
              </a:rPr>
              <a:t>Octubre 2024</a:t>
            </a:r>
            <a:endParaRPr sz="2800" dirty="0">
              <a:solidFill>
                <a:schemeClr val="dk2"/>
              </a:solidFill>
            </a:endParaRPr>
          </a:p>
        </p:txBody>
      </p:sp>
      <p:grpSp>
        <p:nvGrpSpPr>
          <p:cNvPr id="68" name="Google Shape;68;p13"/>
          <p:cNvGrpSpPr/>
          <p:nvPr/>
        </p:nvGrpSpPr>
        <p:grpSpPr>
          <a:xfrm>
            <a:off x="0" y="-29549"/>
            <a:ext cx="9144000" cy="987624"/>
            <a:chOff x="0" y="-29549"/>
            <a:chExt cx="9144000" cy="987624"/>
          </a:xfrm>
        </p:grpSpPr>
        <p:pic>
          <p:nvPicPr>
            <p:cNvPr id="69" name="Google Shape;69;p1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0" y="-29549"/>
              <a:ext cx="9144000" cy="9353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0" name="Google Shape;70;p13"/>
            <p:cNvSpPr txBox="1"/>
            <p:nvPr/>
          </p:nvSpPr>
          <p:spPr>
            <a:xfrm>
              <a:off x="76200" y="539875"/>
              <a:ext cx="8888100" cy="41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900" b="1" dirty="0">
                  <a:solidFill>
                    <a:schemeClr val="lt1"/>
                  </a:solidFill>
                </a:rPr>
                <a:t>Jornadas Argentinas de Didáctica de las Ciencias de la Computación</a:t>
              </a:r>
              <a:endParaRPr sz="1900" b="1" dirty="0">
                <a:solidFill>
                  <a:schemeClr val="lt1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800" dirty="0">
                  <a:solidFill>
                    <a:srgbClr val="595959"/>
                  </a:solidFill>
                </a:rPr>
                <a:t> </a:t>
              </a:r>
              <a:endParaRPr sz="1800" dirty="0">
                <a:solidFill>
                  <a:srgbClr val="595959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 dirty="0">
                <a:solidFill>
                  <a:srgbClr val="595959"/>
                </a:solidFill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>
          <a:extLst>
            <a:ext uri="{FF2B5EF4-FFF2-40B4-BE49-F238E27FC236}">
              <a16:creationId xmlns:a16="http://schemas.microsoft.com/office/drawing/2014/main" id="{8BCC6314-2A7A-86DE-C886-D6EA11653C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oogle Shape;60;p13">
            <a:extLst>
              <a:ext uri="{FF2B5EF4-FFF2-40B4-BE49-F238E27FC236}">
                <a16:creationId xmlns:a16="http://schemas.microsoft.com/office/drawing/2014/main" id="{B9E42D56-78C6-2378-B6B8-B5F2781F5382}"/>
              </a:ext>
            </a:extLst>
          </p:cNvPr>
          <p:cNvGrpSpPr/>
          <p:nvPr/>
        </p:nvGrpSpPr>
        <p:grpSpPr>
          <a:xfrm>
            <a:off x="0" y="4456225"/>
            <a:ext cx="9143999" cy="706349"/>
            <a:chOff x="0" y="4303825"/>
            <a:chExt cx="9143999" cy="706349"/>
          </a:xfrm>
        </p:grpSpPr>
        <p:pic>
          <p:nvPicPr>
            <p:cNvPr id="61" name="Google Shape;61;p13">
              <a:extLst>
                <a:ext uri="{FF2B5EF4-FFF2-40B4-BE49-F238E27FC236}">
                  <a16:creationId xmlns:a16="http://schemas.microsoft.com/office/drawing/2014/main" id="{8C156723-CA8D-670E-05F7-730347FA93BA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t="89304" b="1697"/>
            <a:stretch/>
          </p:blipFill>
          <p:spPr>
            <a:xfrm>
              <a:off x="685800" y="4303825"/>
              <a:ext cx="7850500" cy="7063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" name="Google Shape;62;p13">
              <a:extLst>
                <a:ext uri="{FF2B5EF4-FFF2-40B4-BE49-F238E27FC236}">
                  <a16:creationId xmlns:a16="http://schemas.microsoft.com/office/drawing/2014/main" id="{92A75A24-67E9-DD6F-6998-276AD8781D46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94878" t="89304" b="1697"/>
            <a:stretch/>
          </p:blipFill>
          <p:spPr>
            <a:xfrm>
              <a:off x="8741950" y="4303825"/>
              <a:ext cx="402049" cy="7063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3" name="Google Shape;63;p13">
              <a:extLst>
                <a:ext uri="{FF2B5EF4-FFF2-40B4-BE49-F238E27FC236}">
                  <a16:creationId xmlns:a16="http://schemas.microsoft.com/office/drawing/2014/main" id="{CB0B2F1C-459D-4A65-C8E9-03BD75B3A93D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94878" t="89304" b="1697"/>
            <a:stretch/>
          </p:blipFill>
          <p:spPr>
            <a:xfrm>
              <a:off x="8416100" y="4303825"/>
              <a:ext cx="402049" cy="7063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" name="Google Shape;64;p13">
              <a:extLst>
                <a:ext uri="{FF2B5EF4-FFF2-40B4-BE49-F238E27FC236}">
                  <a16:creationId xmlns:a16="http://schemas.microsoft.com/office/drawing/2014/main" id="{2D3C9FA1-66A7-4F55-A099-F49CB1BE25D0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t="89304" r="94878" b="1697"/>
            <a:stretch/>
          </p:blipFill>
          <p:spPr>
            <a:xfrm>
              <a:off x="381000" y="4303825"/>
              <a:ext cx="402049" cy="7063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5" name="Google Shape;65;p13">
              <a:extLst>
                <a:ext uri="{FF2B5EF4-FFF2-40B4-BE49-F238E27FC236}">
                  <a16:creationId xmlns:a16="http://schemas.microsoft.com/office/drawing/2014/main" id="{B19BC95C-08F8-E025-A05C-884B4823F9C4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t="89304" r="94878" b="1697"/>
            <a:stretch/>
          </p:blipFill>
          <p:spPr>
            <a:xfrm>
              <a:off x="0" y="4303825"/>
              <a:ext cx="402049" cy="70634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6" name="Google Shape;66;p13">
            <a:extLst>
              <a:ext uri="{FF2B5EF4-FFF2-40B4-BE49-F238E27FC236}">
                <a16:creationId xmlns:a16="http://schemas.microsoft.com/office/drawing/2014/main" id="{2FD2B2D7-E512-F0A4-7772-57FBC1DD9941}"/>
              </a:ext>
            </a:extLst>
          </p:cNvPr>
          <p:cNvSpPr txBox="1"/>
          <p:nvPr/>
        </p:nvSpPr>
        <p:spPr>
          <a:xfrm>
            <a:off x="1119450" y="1247415"/>
            <a:ext cx="6905100" cy="1802400"/>
          </a:xfrm>
          <a:prstGeom prst="rect">
            <a:avLst/>
          </a:prstGeom>
          <a:noFill/>
          <a:ln w="19050" cap="flat" cmpd="sng">
            <a:solidFill>
              <a:srgbClr val="E0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ES" sz="2400" b="1" dirty="0">
                <a:latin typeface="Times"/>
                <a:ea typeface="Times"/>
                <a:cs typeface="Times"/>
                <a:sym typeface="Times"/>
              </a:rPr>
              <a:t>Perfiles y competencias en la industria RT3D</a:t>
            </a:r>
            <a:endParaRPr baseline="30000" dirty="0">
              <a:latin typeface="Times"/>
              <a:ea typeface="Times"/>
              <a:cs typeface="Times"/>
              <a:sym typeface="Times"/>
            </a:endParaRPr>
          </a:p>
          <a:p>
            <a:pPr marL="114300" indent="-114300">
              <a:buSzPts val="1100"/>
            </a:pPr>
            <a:endParaRPr lang="en-US" sz="1400" dirty="0">
              <a:latin typeface="Times"/>
              <a:ea typeface="Times"/>
              <a:cs typeface="Times"/>
              <a:sym typeface="Times"/>
            </a:endParaRPr>
          </a:p>
          <a:p>
            <a:pPr marL="114300" indent="-114300">
              <a:buSzPts val="1100"/>
            </a:pPr>
            <a:endParaRPr lang="en-US" dirty="0">
              <a:latin typeface="Times"/>
              <a:ea typeface="Times"/>
              <a:cs typeface="Times"/>
              <a:sym typeface="Times"/>
            </a:endParaRPr>
          </a:p>
          <a:p>
            <a:pPr marL="114300" indent="-114300">
              <a:buSzPts val="1100"/>
            </a:pPr>
            <a:r>
              <a:rPr lang="en-US" sz="1400" dirty="0">
                <a:solidFill>
                  <a:srgbClr val="002060"/>
                </a:solidFill>
                <a:latin typeface="Times"/>
                <a:ea typeface="Times"/>
                <a:cs typeface="Times"/>
                <a:sym typeface="Times"/>
              </a:rPr>
              <a:t>Taller: </a:t>
            </a:r>
            <a:endParaRPr lang="en-US" sz="1400" baseline="30000" dirty="0">
              <a:solidFill>
                <a:srgbClr val="002060"/>
              </a:solidFill>
              <a:latin typeface="Times"/>
              <a:ea typeface="Times"/>
              <a:cs typeface="Times"/>
              <a:sym typeface="Times"/>
            </a:endParaRPr>
          </a:p>
          <a:p>
            <a:pPr marL="114300" lvl="0" indent="-1143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ES" i="1" dirty="0">
                <a:solidFill>
                  <a:srgbClr val="002060"/>
                </a:solidFill>
                <a:latin typeface="Times"/>
                <a:ea typeface="Times"/>
                <a:cs typeface="Times"/>
                <a:sym typeface="Times"/>
              </a:rPr>
              <a:t>Introducción al diseño de trayectos de formación en RT3D con Unity Engine</a:t>
            </a:r>
          </a:p>
          <a:p>
            <a:pPr marL="114300" lvl="0" indent="-11430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dirty="0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67" name="Google Shape;67;p13">
            <a:extLst>
              <a:ext uri="{FF2B5EF4-FFF2-40B4-BE49-F238E27FC236}">
                <a16:creationId xmlns:a16="http://schemas.microsoft.com/office/drawing/2014/main" id="{4B40013F-8FF1-9E8D-67BC-A598CC34CD0C}"/>
              </a:ext>
            </a:extLst>
          </p:cNvPr>
          <p:cNvSpPr txBox="1"/>
          <p:nvPr/>
        </p:nvSpPr>
        <p:spPr>
          <a:xfrm>
            <a:off x="3020250" y="411480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 dirty="0">
                <a:solidFill>
                  <a:schemeClr val="dk2"/>
                </a:solidFill>
              </a:rPr>
              <a:t>Octubre 2024</a:t>
            </a:r>
            <a:endParaRPr sz="2800" dirty="0">
              <a:solidFill>
                <a:schemeClr val="dk2"/>
              </a:solidFill>
            </a:endParaRPr>
          </a:p>
        </p:txBody>
      </p:sp>
      <p:grpSp>
        <p:nvGrpSpPr>
          <p:cNvPr id="68" name="Google Shape;68;p13">
            <a:extLst>
              <a:ext uri="{FF2B5EF4-FFF2-40B4-BE49-F238E27FC236}">
                <a16:creationId xmlns:a16="http://schemas.microsoft.com/office/drawing/2014/main" id="{75618D34-C0FD-9DF0-15B3-C2ED44EA6AE8}"/>
              </a:ext>
            </a:extLst>
          </p:cNvPr>
          <p:cNvGrpSpPr/>
          <p:nvPr/>
        </p:nvGrpSpPr>
        <p:grpSpPr>
          <a:xfrm>
            <a:off x="0" y="-29549"/>
            <a:ext cx="9144000" cy="987624"/>
            <a:chOff x="0" y="-29549"/>
            <a:chExt cx="9144000" cy="987624"/>
          </a:xfrm>
        </p:grpSpPr>
        <p:pic>
          <p:nvPicPr>
            <p:cNvPr id="69" name="Google Shape;69;p13">
              <a:extLst>
                <a:ext uri="{FF2B5EF4-FFF2-40B4-BE49-F238E27FC236}">
                  <a16:creationId xmlns:a16="http://schemas.microsoft.com/office/drawing/2014/main" id="{D7931730-6D84-BAA4-77AD-AE4292827641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0" y="-29549"/>
              <a:ext cx="9144000" cy="9353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0" name="Google Shape;70;p13">
              <a:extLst>
                <a:ext uri="{FF2B5EF4-FFF2-40B4-BE49-F238E27FC236}">
                  <a16:creationId xmlns:a16="http://schemas.microsoft.com/office/drawing/2014/main" id="{19F9BD43-94D3-41E2-60D1-771F423A21EA}"/>
                </a:ext>
              </a:extLst>
            </p:cNvPr>
            <p:cNvSpPr txBox="1"/>
            <p:nvPr/>
          </p:nvSpPr>
          <p:spPr>
            <a:xfrm>
              <a:off x="76200" y="539875"/>
              <a:ext cx="8888100" cy="41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900" b="1" dirty="0">
                  <a:solidFill>
                    <a:schemeClr val="lt1"/>
                  </a:solidFill>
                </a:rPr>
                <a:t>Jornadas Argentinas de Didáctica de las Ciencias de la Computación</a:t>
              </a:r>
              <a:endParaRPr sz="1900" b="1" dirty="0">
                <a:solidFill>
                  <a:schemeClr val="lt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372175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>
          <a:extLst>
            <a:ext uri="{FF2B5EF4-FFF2-40B4-BE49-F238E27FC236}">
              <a16:creationId xmlns:a16="http://schemas.microsoft.com/office/drawing/2014/main" id="{BE1479A4-9913-8A01-B301-4DBB17B1E2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44239E92-E0B7-EE54-10B6-AE30FB4D82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2343" y="193253"/>
            <a:ext cx="6161657" cy="4461718"/>
          </a:xfrm>
          <a:prstGeom prst="rect">
            <a:avLst/>
          </a:prstGeom>
        </p:spPr>
      </p:pic>
      <p:sp>
        <p:nvSpPr>
          <p:cNvPr id="81" name="Google Shape;81;p15">
            <a:extLst>
              <a:ext uri="{FF2B5EF4-FFF2-40B4-BE49-F238E27FC236}">
                <a16:creationId xmlns:a16="http://schemas.microsoft.com/office/drawing/2014/main" id="{19721482-756E-06DB-B426-F758388A5DC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8663" y="488529"/>
            <a:ext cx="3254459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b="1" dirty="0">
                <a:solidFill>
                  <a:srgbClr val="002060"/>
                </a:solidFill>
              </a:rPr>
              <a:t>Trayectos de capacitación en Unity Engine</a:t>
            </a:r>
            <a:endParaRPr dirty="0"/>
          </a:p>
        </p:txBody>
      </p:sp>
      <p:sp>
        <p:nvSpPr>
          <p:cNvPr id="2" name="Google Shape;66;p13">
            <a:extLst>
              <a:ext uri="{FF2B5EF4-FFF2-40B4-BE49-F238E27FC236}">
                <a16:creationId xmlns:a16="http://schemas.microsoft.com/office/drawing/2014/main" id="{F75C130E-DEFA-A41E-BD57-5BD2DE0166DF}"/>
              </a:ext>
            </a:extLst>
          </p:cNvPr>
          <p:cNvSpPr txBox="1"/>
          <p:nvPr/>
        </p:nvSpPr>
        <p:spPr>
          <a:xfrm>
            <a:off x="208663" y="2653030"/>
            <a:ext cx="3254459" cy="1475994"/>
          </a:xfrm>
          <a:prstGeom prst="rect">
            <a:avLst/>
          </a:prstGeom>
          <a:noFill/>
          <a:ln w="19050" cap="flat" cmpd="sng">
            <a:solidFill>
              <a:srgbClr val="E0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 indent="-11430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200" baseline="30000" dirty="0">
                <a:solidFill>
                  <a:srgbClr val="000000"/>
                </a:solidFill>
                <a:latin typeface="+mn-lt"/>
                <a:ea typeface="Times"/>
                <a:cs typeface="Times"/>
                <a:sym typeface="Times"/>
              </a:rPr>
              <a:t>  </a:t>
            </a:r>
            <a:r>
              <a:rPr lang="es-ES" dirty="0">
                <a:solidFill>
                  <a:srgbClr val="000000"/>
                </a:solidFill>
                <a:latin typeface="+mn-lt"/>
                <a:ea typeface="Times"/>
                <a:cs typeface="Times"/>
                <a:sym typeface="Times"/>
              </a:rPr>
              <a:t>Los </a:t>
            </a:r>
            <a:r>
              <a:rPr lang="es-ES" dirty="0" err="1">
                <a:solidFill>
                  <a:srgbClr val="000000"/>
                </a:solidFill>
                <a:latin typeface="+mn-lt"/>
                <a:ea typeface="Times"/>
                <a:cs typeface="Times"/>
                <a:sym typeface="Times"/>
              </a:rPr>
              <a:t>pathways</a:t>
            </a:r>
            <a:r>
              <a:rPr lang="es-ES" dirty="0">
                <a:solidFill>
                  <a:srgbClr val="000000"/>
                </a:solidFill>
                <a:latin typeface="+mn-lt"/>
                <a:ea typeface="Times"/>
                <a:cs typeface="Times"/>
                <a:sym typeface="Times"/>
              </a:rPr>
              <a:t> de </a:t>
            </a:r>
            <a:r>
              <a:rPr lang="es-ES" b="1" dirty="0">
                <a:solidFill>
                  <a:srgbClr val="7030A0"/>
                </a:solidFill>
                <a:latin typeface="+mn-lt"/>
                <a:ea typeface="Times"/>
                <a:cs typeface="Times"/>
                <a:sym typeface="Time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Unity </a:t>
            </a:r>
            <a:r>
              <a:rPr lang="es-ES" b="1" dirty="0" err="1">
                <a:solidFill>
                  <a:srgbClr val="7030A0"/>
                </a:solidFill>
                <a:latin typeface="+mn-lt"/>
                <a:ea typeface="Times"/>
                <a:cs typeface="Times"/>
                <a:sym typeface="Time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Learn</a:t>
            </a:r>
            <a:r>
              <a:rPr lang="es-ES" b="1" dirty="0">
                <a:solidFill>
                  <a:srgbClr val="7030A0"/>
                </a:solidFill>
                <a:latin typeface="+mn-lt"/>
                <a:ea typeface="Times"/>
                <a:cs typeface="Times"/>
                <a:sym typeface="Times"/>
              </a:rPr>
              <a:t> </a:t>
            </a:r>
            <a:r>
              <a:rPr lang="es-ES" dirty="0">
                <a:solidFill>
                  <a:srgbClr val="000000"/>
                </a:solidFill>
                <a:latin typeface="+mn-lt"/>
                <a:ea typeface="Times"/>
                <a:cs typeface="Times"/>
                <a:sym typeface="Times"/>
              </a:rPr>
              <a:t>son cursos en línea gratuitos, diseñados por creadores de Unity, para creadores de Unity.</a:t>
            </a:r>
          </a:p>
          <a:p>
            <a:pPr marL="114300" lvl="0" indent="-11430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ES" i="1" dirty="0">
                <a:solidFill>
                  <a:srgbClr val="000000"/>
                </a:solidFill>
                <a:latin typeface="+mn-lt"/>
                <a:ea typeface="Times"/>
                <a:cs typeface="Times"/>
                <a:sym typeface="Times"/>
                <a:hlinkClick r:id="rId4"/>
              </a:rPr>
              <a:t>    </a:t>
            </a:r>
            <a:r>
              <a:rPr lang="es-ES" i="1" dirty="0">
                <a:solidFill>
                  <a:srgbClr val="000000"/>
                </a:solidFill>
                <a:latin typeface="+mn-lt"/>
                <a:ea typeface="Times"/>
                <a:cs typeface="Times"/>
                <a:sym typeface="Times"/>
              </a:rPr>
              <a:t> </a:t>
            </a:r>
          </a:p>
          <a:p>
            <a:pPr marL="114300" lvl="0" indent="-11430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i="1" dirty="0">
              <a:latin typeface="+mn-lt"/>
              <a:ea typeface="Times"/>
              <a:cs typeface="Times"/>
              <a:sym typeface="Times"/>
            </a:endParaRPr>
          </a:p>
        </p:txBody>
      </p:sp>
    </p:spTree>
    <p:extLst>
      <p:ext uri="{BB962C8B-B14F-4D97-AF65-F5344CB8AC3E}">
        <p14:creationId xmlns:p14="http://schemas.microsoft.com/office/powerpoint/2010/main" val="20800290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>
          <a:extLst>
            <a:ext uri="{FF2B5EF4-FFF2-40B4-BE49-F238E27FC236}">
              <a16:creationId xmlns:a16="http://schemas.microsoft.com/office/drawing/2014/main" id="{1A5B961E-DAF0-CF40-4AF0-1F0CFD85EE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>
            <a:extLst>
              <a:ext uri="{FF2B5EF4-FFF2-40B4-BE49-F238E27FC236}">
                <a16:creationId xmlns:a16="http://schemas.microsoft.com/office/drawing/2014/main" id="{60BBB6D1-4701-88F4-717D-841164C055B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b="1" dirty="0">
                <a:solidFill>
                  <a:srgbClr val="002060"/>
                </a:solidFill>
              </a:rPr>
              <a:t>Perfiles laborales universales en RT3D</a:t>
            </a:r>
            <a:endParaRPr dirty="0"/>
          </a:p>
        </p:txBody>
      </p:sp>
      <p:sp>
        <p:nvSpPr>
          <p:cNvPr id="2" name="Google Shape;66;p13">
            <a:extLst>
              <a:ext uri="{FF2B5EF4-FFF2-40B4-BE49-F238E27FC236}">
                <a16:creationId xmlns:a16="http://schemas.microsoft.com/office/drawing/2014/main" id="{2CE248E7-3995-8FE4-644D-0827684D0029}"/>
              </a:ext>
            </a:extLst>
          </p:cNvPr>
          <p:cNvSpPr txBox="1"/>
          <p:nvPr/>
        </p:nvSpPr>
        <p:spPr>
          <a:xfrm>
            <a:off x="311701" y="4036171"/>
            <a:ext cx="8520599" cy="572700"/>
          </a:xfrm>
          <a:prstGeom prst="rect">
            <a:avLst/>
          </a:prstGeom>
          <a:noFill/>
          <a:ln w="19050" cap="flat" cmpd="sng">
            <a:solidFill>
              <a:srgbClr val="E0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 indent="-11430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ES" dirty="0">
                <a:solidFill>
                  <a:srgbClr val="000000"/>
                </a:solidFill>
                <a:latin typeface="+mn-lt"/>
                <a:ea typeface="Times"/>
                <a:cs typeface="Times"/>
                <a:sym typeface="Times"/>
              </a:rPr>
              <a:t>La </a:t>
            </a:r>
            <a:r>
              <a:rPr lang="es-ES" dirty="0">
                <a:latin typeface="+mn-lt"/>
                <a:ea typeface="Times"/>
                <a:cs typeface="Times"/>
                <a:sym typeface="Times"/>
              </a:rPr>
              <a:t>iniciativa </a:t>
            </a:r>
            <a:r>
              <a:rPr lang="es-ES" b="1" dirty="0">
                <a:solidFill>
                  <a:srgbClr val="7030A0"/>
                </a:solidFill>
                <a:latin typeface="+mn-lt"/>
                <a:ea typeface="Times"/>
                <a:cs typeface="Times"/>
                <a:sym typeface="Time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Elevate</a:t>
            </a:r>
            <a:r>
              <a:rPr lang="es-ES" b="1" dirty="0">
                <a:solidFill>
                  <a:srgbClr val="7030A0"/>
                </a:solidFill>
                <a:latin typeface="+mn-lt"/>
                <a:ea typeface="Times"/>
                <a:cs typeface="Times"/>
                <a:sym typeface="Times"/>
              </a:rPr>
              <a:t> </a:t>
            </a:r>
            <a:r>
              <a:rPr lang="es-ES" dirty="0">
                <a:solidFill>
                  <a:srgbClr val="000000"/>
                </a:solidFill>
                <a:latin typeface="+mn-lt"/>
                <a:ea typeface="Times"/>
                <a:cs typeface="Times"/>
                <a:sym typeface="Times"/>
              </a:rPr>
              <a:t>es </a:t>
            </a:r>
            <a:r>
              <a:rPr lang="es-ES" dirty="0">
                <a:latin typeface="+mn-lt"/>
                <a:ea typeface="Times"/>
                <a:cs typeface="Times"/>
                <a:sym typeface="Times"/>
              </a:rPr>
              <a:t>un es</a:t>
            </a:r>
            <a:r>
              <a:rPr lang="es-ES" dirty="0">
                <a:solidFill>
                  <a:srgbClr val="000000"/>
                </a:solidFill>
                <a:latin typeface="+mn-lt"/>
                <a:ea typeface="Times"/>
                <a:cs typeface="Times"/>
                <a:sym typeface="Times"/>
              </a:rPr>
              <a:t>fuerzo colaborativo para establecer estándares de referencia para trabajos en 3D en tiempo real (RT3D)</a:t>
            </a:r>
            <a:endParaRPr dirty="0">
              <a:latin typeface="+mn-lt"/>
              <a:ea typeface="Times"/>
              <a:cs typeface="Times"/>
              <a:sym typeface="Times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0D1A5555-89A6-6141-9754-6CD7C7CFFC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419" y="1017725"/>
            <a:ext cx="7225145" cy="2948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2110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>
          <a:extLst>
            <a:ext uri="{FF2B5EF4-FFF2-40B4-BE49-F238E27FC236}">
              <a16:creationId xmlns:a16="http://schemas.microsoft.com/office/drawing/2014/main" id="{9A6F11E2-975D-783B-1B02-289014E574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>
            <a:extLst>
              <a:ext uri="{FF2B5EF4-FFF2-40B4-BE49-F238E27FC236}">
                <a16:creationId xmlns:a16="http://schemas.microsoft.com/office/drawing/2014/main" id="{561F994F-9000-A017-9FE0-769D53ED634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b="1" dirty="0">
                <a:solidFill>
                  <a:srgbClr val="002060"/>
                </a:solidFill>
              </a:rPr>
              <a:t>Perfil: Diseñador/a RT3D</a:t>
            </a:r>
            <a:endParaRPr dirty="0"/>
          </a:p>
        </p:txBody>
      </p:sp>
      <p:sp>
        <p:nvSpPr>
          <p:cNvPr id="2" name="Google Shape;66;p13">
            <a:extLst>
              <a:ext uri="{FF2B5EF4-FFF2-40B4-BE49-F238E27FC236}">
                <a16:creationId xmlns:a16="http://schemas.microsoft.com/office/drawing/2014/main" id="{206AF421-1167-4B94-A630-7D8607F3B0B2}"/>
              </a:ext>
            </a:extLst>
          </p:cNvPr>
          <p:cNvSpPr txBox="1"/>
          <p:nvPr/>
        </p:nvSpPr>
        <p:spPr>
          <a:xfrm>
            <a:off x="311700" y="4022317"/>
            <a:ext cx="8520599" cy="572700"/>
          </a:xfrm>
          <a:prstGeom prst="rect">
            <a:avLst/>
          </a:prstGeom>
          <a:noFill/>
          <a:ln w="19050" cap="flat" cmpd="sng">
            <a:solidFill>
              <a:srgbClr val="E0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 indent="-1143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ES" sz="800" b="1" dirty="0">
                <a:solidFill>
                  <a:srgbClr val="000000"/>
                </a:solidFill>
                <a:latin typeface="+mn-lt"/>
                <a:ea typeface="Times"/>
                <a:cs typeface="Times"/>
                <a:sym typeface="Times"/>
              </a:rPr>
              <a:t>Fuente</a:t>
            </a:r>
            <a:r>
              <a:rPr lang="es-ES" sz="800" dirty="0">
                <a:solidFill>
                  <a:srgbClr val="000000"/>
                </a:solidFill>
                <a:latin typeface="+mn-lt"/>
                <a:ea typeface="Times"/>
                <a:cs typeface="Times"/>
                <a:sym typeface="Times"/>
              </a:rPr>
              <a:t>:</a:t>
            </a:r>
          </a:p>
          <a:p>
            <a:pPr marL="114300" lvl="0" indent="-1143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ES" sz="800" dirty="0">
                <a:solidFill>
                  <a:srgbClr val="000000"/>
                </a:solidFill>
                <a:latin typeface="+mn-lt"/>
                <a:ea typeface="Times"/>
                <a:cs typeface="Times"/>
                <a:sym typeface="Times"/>
              </a:rPr>
              <a:t> F. Curbelo, B. Ferrero, and H. </a:t>
            </a:r>
            <a:r>
              <a:rPr lang="es-ES" sz="800" dirty="0" err="1">
                <a:solidFill>
                  <a:srgbClr val="000000"/>
                </a:solidFill>
                <a:latin typeface="+mn-lt"/>
                <a:ea typeface="Times"/>
                <a:cs typeface="Times"/>
                <a:sym typeface="Times"/>
              </a:rPr>
              <a:t>Revale</a:t>
            </a:r>
            <a:r>
              <a:rPr lang="es-ES" sz="800" dirty="0">
                <a:solidFill>
                  <a:srgbClr val="000000"/>
                </a:solidFill>
                <a:latin typeface="+mn-lt"/>
                <a:ea typeface="Times"/>
                <a:cs typeface="Times"/>
                <a:sym typeface="Times"/>
              </a:rPr>
              <a:t>, "Cinco años del Observatorio de la Industria Argentina de Videojuegos: Caracterización de la industria hacia una proyección estratégica,“ Ediciones </a:t>
            </a:r>
            <a:r>
              <a:rPr lang="es-ES" sz="800" dirty="0" err="1">
                <a:solidFill>
                  <a:srgbClr val="000000"/>
                </a:solidFill>
                <a:latin typeface="+mn-lt"/>
                <a:ea typeface="Times"/>
                <a:cs typeface="Times"/>
                <a:sym typeface="Times"/>
              </a:rPr>
              <a:t>UNRaf</a:t>
            </a:r>
            <a:r>
              <a:rPr lang="es-ES" sz="800" dirty="0">
                <a:solidFill>
                  <a:srgbClr val="000000"/>
                </a:solidFill>
                <a:latin typeface="+mn-lt"/>
                <a:ea typeface="Times"/>
                <a:cs typeface="Times"/>
                <a:sym typeface="Times"/>
              </a:rPr>
              <a:t>, 2022. [Online]. </a:t>
            </a:r>
            <a:r>
              <a:rPr lang="es-ES" sz="800" dirty="0" err="1">
                <a:solidFill>
                  <a:srgbClr val="000000"/>
                </a:solidFill>
                <a:latin typeface="+mn-lt"/>
                <a:ea typeface="Times"/>
                <a:cs typeface="Times"/>
                <a:sym typeface="Times"/>
              </a:rPr>
              <a:t>Available</a:t>
            </a:r>
            <a:r>
              <a:rPr lang="es-ES" sz="800" dirty="0">
                <a:solidFill>
                  <a:srgbClr val="000000"/>
                </a:solidFill>
                <a:latin typeface="+mn-lt"/>
                <a:ea typeface="Times"/>
                <a:cs typeface="Times"/>
                <a:sym typeface="Times"/>
              </a:rPr>
              <a:t>: </a:t>
            </a:r>
            <a:r>
              <a:rPr lang="es-ES" sz="800" dirty="0">
                <a:solidFill>
                  <a:srgbClr val="000000"/>
                </a:solidFill>
                <a:latin typeface="+mn-lt"/>
                <a:ea typeface="Times"/>
                <a:cs typeface="Times"/>
                <a:sym typeface="Times"/>
                <a:hlinkClick r:id="rId3"/>
              </a:rPr>
              <a:t>https://www.unraf.edu.ar/images/INVESTIGACION/OBSERVATORIO_VideoJuegos/PDFinformes/informe_observatorio_5aos.pdf</a:t>
            </a:r>
            <a:endParaRPr lang="es-ES" sz="800" dirty="0">
              <a:solidFill>
                <a:srgbClr val="000000"/>
              </a:solidFill>
              <a:latin typeface="+mn-lt"/>
              <a:ea typeface="Times"/>
              <a:cs typeface="Times"/>
              <a:sym typeface="Times"/>
            </a:endParaRPr>
          </a:p>
          <a:p>
            <a:pPr marL="114300" lvl="0" indent="-1143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ES" sz="800" dirty="0">
                <a:solidFill>
                  <a:srgbClr val="000000"/>
                </a:solidFill>
                <a:latin typeface="+mn-lt"/>
                <a:ea typeface="Times"/>
                <a:cs typeface="Times"/>
                <a:sym typeface="Times"/>
              </a:rPr>
              <a:t>. </a:t>
            </a:r>
            <a:endParaRPr sz="800" dirty="0">
              <a:latin typeface="+mn-lt"/>
              <a:ea typeface="Times"/>
              <a:cs typeface="Times"/>
              <a:sym typeface="Times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C402501-29E6-AC13-D691-066CEEFAC7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700" y="1017725"/>
            <a:ext cx="7724775" cy="279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7582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>
          <a:extLst>
            <a:ext uri="{FF2B5EF4-FFF2-40B4-BE49-F238E27FC236}">
              <a16:creationId xmlns:a16="http://schemas.microsoft.com/office/drawing/2014/main" id="{06BAB066-39D1-2853-A0F9-312BFD9FF6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800AA21E-E700-7523-BEC2-1E040FBD16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852" y="731375"/>
            <a:ext cx="7070148" cy="3384457"/>
          </a:xfrm>
          <a:prstGeom prst="rect">
            <a:avLst/>
          </a:prstGeom>
        </p:spPr>
      </p:pic>
      <p:sp>
        <p:nvSpPr>
          <p:cNvPr id="81" name="Google Shape;81;p15">
            <a:extLst>
              <a:ext uri="{FF2B5EF4-FFF2-40B4-BE49-F238E27FC236}">
                <a16:creationId xmlns:a16="http://schemas.microsoft.com/office/drawing/2014/main" id="{5AAB856A-0397-1A7A-9AB2-3E65F36803A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b="1" dirty="0">
                <a:solidFill>
                  <a:srgbClr val="002060"/>
                </a:solidFill>
              </a:rPr>
              <a:t>Perfil: Artista RT3D</a:t>
            </a:r>
            <a:endParaRPr dirty="0"/>
          </a:p>
        </p:txBody>
      </p:sp>
      <p:sp>
        <p:nvSpPr>
          <p:cNvPr id="2" name="Google Shape;66;p13">
            <a:extLst>
              <a:ext uri="{FF2B5EF4-FFF2-40B4-BE49-F238E27FC236}">
                <a16:creationId xmlns:a16="http://schemas.microsoft.com/office/drawing/2014/main" id="{7C28BCD2-FFDF-B40E-7F8A-73B8668585F3}"/>
              </a:ext>
            </a:extLst>
          </p:cNvPr>
          <p:cNvSpPr txBox="1"/>
          <p:nvPr/>
        </p:nvSpPr>
        <p:spPr>
          <a:xfrm>
            <a:off x="311700" y="4022317"/>
            <a:ext cx="8520599" cy="572700"/>
          </a:xfrm>
          <a:prstGeom prst="rect">
            <a:avLst/>
          </a:prstGeom>
          <a:noFill/>
          <a:ln w="19050" cap="flat" cmpd="sng">
            <a:solidFill>
              <a:srgbClr val="E0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 indent="-1143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ES" sz="800" b="1" dirty="0">
                <a:solidFill>
                  <a:srgbClr val="000000"/>
                </a:solidFill>
                <a:latin typeface="+mn-lt"/>
                <a:ea typeface="Times"/>
                <a:cs typeface="Times"/>
                <a:sym typeface="Times"/>
              </a:rPr>
              <a:t>Fuente</a:t>
            </a:r>
            <a:r>
              <a:rPr lang="es-ES" sz="800" dirty="0">
                <a:solidFill>
                  <a:srgbClr val="000000"/>
                </a:solidFill>
                <a:latin typeface="+mn-lt"/>
                <a:ea typeface="Times"/>
                <a:cs typeface="Times"/>
                <a:sym typeface="Times"/>
              </a:rPr>
              <a:t>:</a:t>
            </a:r>
          </a:p>
          <a:p>
            <a:pPr marL="114300" lvl="0" indent="-1143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ES" sz="800" dirty="0">
                <a:solidFill>
                  <a:srgbClr val="000000"/>
                </a:solidFill>
                <a:latin typeface="+mn-lt"/>
                <a:ea typeface="Times"/>
                <a:cs typeface="Times"/>
                <a:sym typeface="Times"/>
              </a:rPr>
              <a:t> F. Curbelo, B. Ferrero, and H. </a:t>
            </a:r>
            <a:r>
              <a:rPr lang="es-ES" sz="800" dirty="0" err="1">
                <a:solidFill>
                  <a:srgbClr val="000000"/>
                </a:solidFill>
                <a:latin typeface="+mn-lt"/>
                <a:ea typeface="Times"/>
                <a:cs typeface="Times"/>
                <a:sym typeface="Times"/>
              </a:rPr>
              <a:t>Revale</a:t>
            </a:r>
            <a:r>
              <a:rPr lang="es-ES" sz="800" dirty="0">
                <a:solidFill>
                  <a:srgbClr val="000000"/>
                </a:solidFill>
                <a:latin typeface="+mn-lt"/>
                <a:ea typeface="Times"/>
                <a:cs typeface="Times"/>
                <a:sym typeface="Times"/>
              </a:rPr>
              <a:t>, "Cinco años del Observatorio de la Industria Argentina de Videojuegos: Caracterización de la industria hacia una proyección estratégica,“ Ediciones </a:t>
            </a:r>
            <a:r>
              <a:rPr lang="es-ES" sz="800" dirty="0" err="1">
                <a:solidFill>
                  <a:srgbClr val="000000"/>
                </a:solidFill>
                <a:latin typeface="+mn-lt"/>
                <a:ea typeface="Times"/>
                <a:cs typeface="Times"/>
                <a:sym typeface="Times"/>
              </a:rPr>
              <a:t>UNRaf</a:t>
            </a:r>
            <a:r>
              <a:rPr lang="es-ES" sz="800" dirty="0">
                <a:solidFill>
                  <a:srgbClr val="000000"/>
                </a:solidFill>
                <a:latin typeface="+mn-lt"/>
                <a:ea typeface="Times"/>
                <a:cs typeface="Times"/>
                <a:sym typeface="Times"/>
              </a:rPr>
              <a:t>, 2022. [Online]. </a:t>
            </a:r>
            <a:r>
              <a:rPr lang="es-ES" sz="800" dirty="0" err="1">
                <a:solidFill>
                  <a:srgbClr val="000000"/>
                </a:solidFill>
                <a:latin typeface="+mn-lt"/>
                <a:ea typeface="Times"/>
                <a:cs typeface="Times"/>
                <a:sym typeface="Times"/>
              </a:rPr>
              <a:t>Available</a:t>
            </a:r>
            <a:r>
              <a:rPr lang="es-ES" sz="800" dirty="0">
                <a:solidFill>
                  <a:srgbClr val="000000"/>
                </a:solidFill>
                <a:latin typeface="+mn-lt"/>
                <a:ea typeface="Times"/>
                <a:cs typeface="Times"/>
                <a:sym typeface="Times"/>
              </a:rPr>
              <a:t>: </a:t>
            </a:r>
            <a:r>
              <a:rPr lang="es-ES" sz="800" dirty="0">
                <a:solidFill>
                  <a:srgbClr val="000000"/>
                </a:solidFill>
                <a:latin typeface="+mn-lt"/>
                <a:ea typeface="Times"/>
                <a:cs typeface="Times"/>
                <a:sym typeface="Times"/>
                <a:hlinkClick r:id="rId4"/>
              </a:rPr>
              <a:t>https://www.unraf.edu.ar/images/INVESTIGACION/OBSERVATORIO_VideoJuegos/PDFinformes/informe_observatorio_5aos.pdf</a:t>
            </a:r>
            <a:endParaRPr lang="es-ES" sz="800" dirty="0">
              <a:solidFill>
                <a:srgbClr val="000000"/>
              </a:solidFill>
              <a:latin typeface="+mn-lt"/>
              <a:ea typeface="Times"/>
              <a:cs typeface="Times"/>
              <a:sym typeface="Times"/>
            </a:endParaRPr>
          </a:p>
          <a:p>
            <a:pPr marL="114300" lvl="0" indent="-1143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ES" sz="800" dirty="0">
                <a:solidFill>
                  <a:srgbClr val="000000"/>
                </a:solidFill>
                <a:latin typeface="+mn-lt"/>
                <a:ea typeface="Times"/>
                <a:cs typeface="Times"/>
                <a:sym typeface="Times"/>
              </a:rPr>
              <a:t>. </a:t>
            </a:r>
            <a:endParaRPr sz="800" dirty="0">
              <a:latin typeface="+mn-lt"/>
              <a:ea typeface="Times"/>
              <a:cs typeface="Times"/>
              <a:sym typeface="Times"/>
            </a:endParaRPr>
          </a:p>
        </p:txBody>
      </p:sp>
    </p:spTree>
    <p:extLst>
      <p:ext uri="{BB962C8B-B14F-4D97-AF65-F5344CB8AC3E}">
        <p14:creationId xmlns:p14="http://schemas.microsoft.com/office/powerpoint/2010/main" val="32146533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>
          <a:extLst>
            <a:ext uri="{FF2B5EF4-FFF2-40B4-BE49-F238E27FC236}">
              <a16:creationId xmlns:a16="http://schemas.microsoft.com/office/drawing/2014/main" id="{7E8B70C5-895C-2FD2-F8A7-6B2A4B6308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7BAB39C4-FE45-E9E9-5905-3537160326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482" y="774292"/>
            <a:ext cx="7705725" cy="3248025"/>
          </a:xfrm>
          <a:prstGeom prst="rect">
            <a:avLst/>
          </a:prstGeom>
        </p:spPr>
      </p:pic>
      <p:sp>
        <p:nvSpPr>
          <p:cNvPr id="81" name="Google Shape;81;p15">
            <a:extLst>
              <a:ext uri="{FF2B5EF4-FFF2-40B4-BE49-F238E27FC236}">
                <a16:creationId xmlns:a16="http://schemas.microsoft.com/office/drawing/2014/main" id="{96F6D2A0-0C55-52E9-B831-02539180C55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b="1" dirty="0">
                <a:solidFill>
                  <a:srgbClr val="002060"/>
                </a:solidFill>
              </a:rPr>
              <a:t>Perfil: Programador/a RT3D</a:t>
            </a:r>
            <a:endParaRPr dirty="0"/>
          </a:p>
        </p:txBody>
      </p:sp>
      <p:sp>
        <p:nvSpPr>
          <p:cNvPr id="2" name="Google Shape;66;p13">
            <a:extLst>
              <a:ext uri="{FF2B5EF4-FFF2-40B4-BE49-F238E27FC236}">
                <a16:creationId xmlns:a16="http://schemas.microsoft.com/office/drawing/2014/main" id="{F9D54A88-CDC8-9C03-9A87-6C65E753F725}"/>
              </a:ext>
            </a:extLst>
          </p:cNvPr>
          <p:cNvSpPr txBox="1"/>
          <p:nvPr/>
        </p:nvSpPr>
        <p:spPr>
          <a:xfrm>
            <a:off x="311700" y="4022317"/>
            <a:ext cx="8520599" cy="572700"/>
          </a:xfrm>
          <a:prstGeom prst="rect">
            <a:avLst/>
          </a:prstGeom>
          <a:noFill/>
          <a:ln w="19050" cap="flat" cmpd="sng">
            <a:solidFill>
              <a:srgbClr val="E0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 indent="-1143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ES" sz="800" b="1" dirty="0">
                <a:solidFill>
                  <a:srgbClr val="000000"/>
                </a:solidFill>
                <a:latin typeface="+mn-lt"/>
                <a:ea typeface="Times"/>
                <a:cs typeface="Times"/>
                <a:sym typeface="Times"/>
              </a:rPr>
              <a:t>Fuente</a:t>
            </a:r>
            <a:r>
              <a:rPr lang="es-ES" sz="800" dirty="0">
                <a:solidFill>
                  <a:srgbClr val="000000"/>
                </a:solidFill>
                <a:latin typeface="+mn-lt"/>
                <a:ea typeface="Times"/>
                <a:cs typeface="Times"/>
                <a:sym typeface="Times"/>
              </a:rPr>
              <a:t>:</a:t>
            </a:r>
          </a:p>
          <a:p>
            <a:pPr marL="114300" lvl="0" indent="-1143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ES" sz="800" dirty="0">
                <a:solidFill>
                  <a:srgbClr val="000000"/>
                </a:solidFill>
                <a:latin typeface="+mn-lt"/>
                <a:ea typeface="Times"/>
                <a:cs typeface="Times"/>
                <a:sym typeface="Times"/>
              </a:rPr>
              <a:t> F. Curbelo, B. Ferrero, and H. </a:t>
            </a:r>
            <a:r>
              <a:rPr lang="es-ES" sz="800" dirty="0" err="1">
                <a:solidFill>
                  <a:srgbClr val="000000"/>
                </a:solidFill>
                <a:latin typeface="+mn-lt"/>
                <a:ea typeface="Times"/>
                <a:cs typeface="Times"/>
                <a:sym typeface="Times"/>
              </a:rPr>
              <a:t>Revale</a:t>
            </a:r>
            <a:r>
              <a:rPr lang="es-ES" sz="800" dirty="0">
                <a:solidFill>
                  <a:srgbClr val="000000"/>
                </a:solidFill>
                <a:latin typeface="+mn-lt"/>
                <a:ea typeface="Times"/>
                <a:cs typeface="Times"/>
                <a:sym typeface="Times"/>
              </a:rPr>
              <a:t>, "Cinco años del Observatorio de la Industria Argentina de Videojuegos: Caracterización de la industria hacia una proyección estratégica,“ Ediciones </a:t>
            </a:r>
            <a:r>
              <a:rPr lang="es-ES" sz="800" dirty="0" err="1">
                <a:solidFill>
                  <a:srgbClr val="000000"/>
                </a:solidFill>
                <a:latin typeface="+mn-lt"/>
                <a:ea typeface="Times"/>
                <a:cs typeface="Times"/>
                <a:sym typeface="Times"/>
              </a:rPr>
              <a:t>UNRaf</a:t>
            </a:r>
            <a:r>
              <a:rPr lang="es-ES" sz="800" dirty="0">
                <a:solidFill>
                  <a:srgbClr val="000000"/>
                </a:solidFill>
                <a:latin typeface="+mn-lt"/>
                <a:ea typeface="Times"/>
                <a:cs typeface="Times"/>
                <a:sym typeface="Times"/>
              </a:rPr>
              <a:t>, 2022. [Online]. </a:t>
            </a:r>
            <a:r>
              <a:rPr lang="es-ES" sz="800" dirty="0" err="1">
                <a:solidFill>
                  <a:srgbClr val="000000"/>
                </a:solidFill>
                <a:latin typeface="+mn-lt"/>
                <a:ea typeface="Times"/>
                <a:cs typeface="Times"/>
                <a:sym typeface="Times"/>
              </a:rPr>
              <a:t>Available</a:t>
            </a:r>
            <a:r>
              <a:rPr lang="es-ES" sz="800" dirty="0">
                <a:solidFill>
                  <a:srgbClr val="000000"/>
                </a:solidFill>
                <a:latin typeface="+mn-lt"/>
                <a:ea typeface="Times"/>
                <a:cs typeface="Times"/>
                <a:sym typeface="Times"/>
              </a:rPr>
              <a:t>: </a:t>
            </a:r>
            <a:r>
              <a:rPr lang="es-ES" sz="800" dirty="0">
                <a:solidFill>
                  <a:srgbClr val="000000"/>
                </a:solidFill>
                <a:latin typeface="+mn-lt"/>
                <a:ea typeface="Times"/>
                <a:cs typeface="Times"/>
                <a:sym typeface="Times"/>
                <a:hlinkClick r:id="rId4"/>
              </a:rPr>
              <a:t>https://www.unraf.edu.ar/images/INVESTIGACION/OBSERVATORIO_VideoJuegos/PDFinformes/informe_observatorio_5aos.pdf</a:t>
            </a:r>
            <a:endParaRPr lang="es-ES" sz="800" dirty="0">
              <a:solidFill>
                <a:srgbClr val="000000"/>
              </a:solidFill>
              <a:latin typeface="+mn-lt"/>
              <a:ea typeface="Times"/>
              <a:cs typeface="Times"/>
              <a:sym typeface="Times"/>
            </a:endParaRPr>
          </a:p>
          <a:p>
            <a:pPr marL="114300" lvl="0" indent="-1143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ES" sz="800" dirty="0">
                <a:solidFill>
                  <a:srgbClr val="000000"/>
                </a:solidFill>
                <a:latin typeface="+mn-lt"/>
                <a:ea typeface="Times"/>
                <a:cs typeface="Times"/>
                <a:sym typeface="Times"/>
              </a:rPr>
              <a:t>. </a:t>
            </a:r>
            <a:endParaRPr sz="800" dirty="0">
              <a:latin typeface="+mn-lt"/>
              <a:ea typeface="Times"/>
              <a:cs typeface="Times"/>
              <a:sym typeface="Times"/>
            </a:endParaRPr>
          </a:p>
        </p:txBody>
      </p:sp>
    </p:spTree>
    <p:extLst>
      <p:ext uri="{BB962C8B-B14F-4D97-AF65-F5344CB8AC3E}">
        <p14:creationId xmlns:p14="http://schemas.microsoft.com/office/powerpoint/2010/main" val="21929958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>
          <a:extLst>
            <a:ext uri="{FF2B5EF4-FFF2-40B4-BE49-F238E27FC236}">
              <a16:creationId xmlns:a16="http://schemas.microsoft.com/office/drawing/2014/main" id="{09C93752-A490-3688-4D26-AA7DA5460C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>
            <a:extLst>
              <a:ext uri="{FF2B5EF4-FFF2-40B4-BE49-F238E27FC236}">
                <a16:creationId xmlns:a16="http://schemas.microsoft.com/office/drawing/2014/main" id="{BB5C7B57-986E-7C6A-9DA7-8DD188FEE8E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b="1" dirty="0">
                <a:solidFill>
                  <a:srgbClr val="002060"/>
                </a:solidFill>
              </a:rPr>
              <a:t>Perfil: Productor/a RT3D</a:t>
            </a:r>
            <a:endParaRPr dirty="0"/>
          </a:p>
        </p:txBody>
      </p:sp>
      <p:sp>
        <p:nvSpPr>
          <p:cNvPr id="2" name="Google Shape;66;p13">
            <a:extLst>
              <a:ext uri="{FF2B5EF4-FFF2-40B4-BE49-F238E27FC236}">
                <a16:creationId xmlns:a16="http://schemas.microsoft.com/office/drawing/2014/main" id="{72C70BD9-F40D-9D3D-7E8D-57F7BDD8B06C}"/>
              </a:ext>
            </a:extLst>
          </p:cNvPr>
          <p:cNvSpPr txBox="1"/>
          <p:nvPr/>
        </p:nvSpPr>
        <p:spPr>
          <a:xfrm>
            <a:off x="311700" y="4022317"/>
            <a:ext cx="8520599" cy="572700"/>
          </a:xfrm>
          <a:prstGeom prst="rect">
            <a:avLst/>
          </a:prstGeom>
          <a:noFill/>
          <a:ln w="19050" cap="flat" cmpd="sng">
            <a:solidFill>
              <a:srgbClr val="E0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 indent="-1143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ES" sz="800" b="1" dirty="0">
                <a:solidFill>
                  <a:srgbClr val="000000"/>
                </a:solidFill>
                <a:latin typeface="+mn-lt"/>
                <a:ea typeface="Times"/>
                <a:cs typeface="Times"/>
                <a:sym typeface="Times"/>
              </a:rPr>
              <a:t>Fuente</a:t>
            </a:r>
            <a:r>
              <a:rPr lang="es-ES" sz="800" dirty="0">
                <a:solidFill>
                  <a:srgbClr val="000000"/>
                </a:solidFill>
                <a:latin typeface="+mn-lt"/>
                <a:ea typeface="Times"/>
                <a:cs typeface="Times"/>
                <a:sym typeface="Times"/>
              </a:rPr>
              <a:t>:</a:t>
            </a:r>
          </a:p>
          <a:p>
            <a:pPr marL="114300" lvl="0" indent="-1143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ES" sz="800" dirty="0">
                <a:solidFill>
                  <a:srgbClr val="000000"/>
                </a:solidFill>
                <a:latin typeface="+mn-lt"/>
                <a:ea typeface="Times"/>
                <a:cs typeface="Times"/>
                <a:sym typeface="Times"/>
              </a:rPr>
              <a:t> F. Curbelo, B. Ferrero, and H. </a:t>
            </a:r>
            <a:r>
              <a:rPr lang="es-ES" sz="800" dirty="0" err="1">
                <a:solidFill>
                  <a:srgbClr val="000000"/>
                </a:solidFill>
                <a:latin typeface="+mn-lt"/>
                <a:ea typeface="Times"/>
                <a:cs typeface="Times"/>
                <a:sym typeface="Times"/>
              </a:rPr>
              <a:t>Revale</a:t>
            </a:r>
            <a:r>
              <a:rPr lang="es-ES" sz="800" dirty="0">
                <a:solidFill>
                  <a:srgbClr val="000000"/>
                </a:solidFill>
                <a:latin typeface="+mn-lt"/>
                <a:ea typeface="Times"/>
                <a:cs typeface="Times"/>
                <a:sym typeface="Times"/>
              </a:rPr>
              <a:t>, "Cinco años del Observatorio de la Industria Argentina de Videojuegos: Caracterización de la industria hacia una proyección estratégica,“ Ediciones </a:t>
            </a:r>
            <a:r>
              <a:rPr lang="es-ES" sz="800" dirty="0" err="1">
                <a:solidFill>
                  <a:srgbClr val="000000"/>
                </a:solidFill>
                <a:latin typeface="+mn-lt"/>
                <a:ea typeface="Times"/>
                <a:cs typeface="Times"/>
                <a:sym typeface="Times"/>
              </a:rPr>
              <a:t>UNRaf</a:t>
            </a:r>
            <a:r>
              <a:rPr lang="es-ES" sz="800" dirty="0">
                <a:solidFill>
                  <a:srgbClr val="000000"/>
                </a:solidFill>
                <a:latin typeface="+mn-lt"/>
                <a:ea typeface="Times"/>
                <a:cs typeface="Times"/>
                <a:sym typeface="Times"/>
              </a:rPr>
              <a:t>, 2022. [Online]. </a:t>
            </a:r>
            <a:r>
              <a:rPr lang="es-ES" sz="800" dirty="0" err="1">
                <a:solidFill>
                  <a:srgbClr val="000000"/>
                </a:solidFill>
                <a:latin typeface="+mn-lt"/>
                <a:ea typeface="Times"/>
                <a:cs typeface="Times"/>
                <a:sym typeface="Times"/>
              </a:rPr>
              <a:t>Available</a:t>
            </a:r>
            <a:r>
              <a:rPr lang="es-ES" sz="800" dirty="0">
                <a:solidFill>
                  <a:srgbClr val="000000"/>
                </a:solidFill>
                <a:latin typeface="+mn-lt"/>
                <a:ea typeface="Times"/>
                <a:cs typeface="Times"/>
                <a:sym typeface="Times"/>
              </a:rPr>
              <a:t>: </a:t>
            </a:r>
            <a:r>
              <a:rPr lang="es-ES" sz="800" dirty="0">
                <a:solidFill>
                  <a:srgbClr val="000000"/>
                </a:solidFill>
                <a:latin typeface="+mn-lt"/>
                <a:ea typeface="Times"/>
                <a:cs typeface="Times"/>
                <a:sym typeface="Times"/>
                <a:hlinkClick r:id="rId3"/>
              </a:rPr>
              <a:t>https://www.unraf.edu.ar/images/INVESTIGACION/OBSERVATORIO_VideoJuegos/PDFinformes/informe_observatorio_5aos.pdf</a:t>
            </a:r>
            <a:endParaRPr lang="es-ES" sz="800" dirty="0">
              <a:solidFill>
                <a:srgbClr val="000000"/>
              </a:solidFill>
              <a:latin typeface="+mn-lt"/>
              <a:ea typeface="Times"/>
              <a:cs typeface="Times"/>
              <a:sym typeface="Times"/>
            </a:endParaRPr>
          </a:p>
          <a:p>
            <a:pPr marL="114300" lvl="0" indent="-1143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ES" sz="800" dirty="0">
                <a:solidFill>
                  <a:srgbClr val="000000"/>
                </a:solidFill>
                <a:latin typeface="+mn-lt"/>
                <a:ea typeface="Times"/>
                <a:cs typeface="Times"/>
                <a:sym typeface="Times"/>
              </a:rPr>
              <a:t>. </a:t>
            </a:r>
            <a:endParaRPr sz="800" dirty="0">
              <a:latin typeface="+mn-lt"/>
              <a:ea typeface="Times"/>
              <a:cs typeface="Times"/>
              <a:sym typeface="Times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8C70898C-74AA-BCD2-9E60-E8880A8393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986" y="1179800"/>
            <a:ext cx="7820025" cy="256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8166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>
          <a:extLst>
            <a:ext uri="{FF2B5EF4-FFF2-40B4-BE49-F238E27FC236}">
              <a16:creationId xmlns:a16="http://schemas.microsoft.com/office/drawing/2014/main" id="{45E9E2D3-3875-43F2-8375-C1CC4B81DE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FD9ECA15-D29A-A913-B9CA-D90EF17124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961" y="888422"/>
            <a:ext cx="8220075" cy="3048000"/>
          </a:xfrm>
          <a:prstGeom prst="rect">
            <a:avLst/>
          </a:prstGeom>
        </p:spPr>
      </p:pic>
      <p:sp>
        <p:nvSpPr>
          <p:cNvPr id="81" name="Google Shape;81;p15">
            <a:extLst>
              <a:ext uri="{FF2B5EF4-FFF2-40B4-BE49-F238E27FC236}">
                <a16:creationId xmlns:a16="http://schemas.microsoft.com/office/drawing/2014/main" id="{12E34132-4B2D-6C88-22C8-45DB50BA856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b="1" dirty="0">
                <a:solidFill>
                  <a:srgbClr val="002060"/>
                </a:solidFill>
              </a:rPr>
              <a:t>Perfil: Analista de control de calidad RT3D</a:t>
            </a:r>
            <a:endParaRPr dirty="0"/>
          </a:p>
        </p:txBody>
      </p:sp>
      <p:sp>
        <p:nvSpPr>
          <p:cNvPr id="2" name="Google Shape;66;p13">
            <a:extLst>
              <a:ext uri="{FF2B5EF4-FFF2-40B4-BE49-F238E27FC236}">
                <a16:creationId xmlns:a16="http://schemas.microsoft.com/office/drawing/2014/main" id="{F4598FBE-7744-1C32-87A1-06E261FD20D8}"/>
              </a:ext>
            </a:extLst>
          </p:cNvPr>
          <p:cNvSpPr txBox="1"/>
          <p:nvPr/>
        </p:nvSpPr>
        <p:spPr>
          <a:xfrm>
            <a:off x="311700" y="4022317"/>
            <a:ext cx="8520599" cy="572700"/>
          </a:xfrm>
          <a:prstGeom prst="rect">
            <a:avLst/>
          </a:prstGeom>
          <a:noFill/>
          <a:ln w="19050" cap="flat" cmpd="sng">
            <a:solidFill>
              <a:srgbClr val="E0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 indent="-1143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ES" sz="800" b="1" dirty="0">
                <a:solidFill>
                  <a:srgbClr val="000000"/>
                </a:solidFill>
                <a:latin typeface="+mn-lt"/>
                <a:ea typeface="Times"/>
                <a:cs typeface="Times"/>
                <a:sym typeface="Times"/>
              </a:rPr>
              <a:t>Fuente</a:t>
            </a:r>
            <a:r>
              <a:rPr lang="es-ES" sz="800" dirty="0">
                <a:solidFill>
                  <a:srgbClr val="000000"/>
                </a:solidFill>
                <a:latin typeface="+mn-lt"/>
                <a:ea typeface="Times"/>
                <a:cs typeface="Times"/>
                <a:sym typeface="Times"/>
              </a:rPr>
              <a:t>:</a:t>
            </a:r>
          </a:p>
          <a:p>
            <a:pPr marL="114300" lvl="0" indent="-1143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ES" sz="800" dirty="0">
                <a:solidFill>
                  <a:srgbClr val="000000"/>
                </a:solidFill>
                <a:latin typeface="+mn-lt"/>
                <a:ea typeface="Times"/>
                <a:cs typeface="Times"/>
                <a:sym typeface="Times"/>
              </a:rPr>
              <a:t> F. Curbelo, B. Ferrero, and H. </a:t>
            </a:r>
            <a:r>
              <a:rPr lang="es-ES" sz="800" dirty="0" err="1">
                <a:solidFill>
                  <a:srgbClr val="000000"/>
                </a:solidFill>
                <a:latin typeface="+mn-lt"/>
                <a:ea typeface="Times"/>
                <a:cs typeface="Times"/>
                <a:sym typeface="Times"/>
              </a:rPr>
              <a:t>Revale</a:t>
            </a:r>
            <a:r>
              <a:rPr lang="es-ES" sz="800" dirty="0">
                <a:solidFill>
                  <a:srgbClr val="000000"/>
                </a:solidFill>
                <a:latin typeface="+mn-lt"/>
                <a:ea typeface="Times"/>
                <a:cs typeface="Times"/>
                <a:sym typeface="Times"/>
              </a:rPr>
              <a:t>, "Cinco años del Observatorio de la Industria Argentina de Videojuegos: Caracterización de la industria hacia una proyección estratégica,“ Ediciones </a:t>
            </a:r>
            <a:r>
              <a:rPr lang="es-ES" sz="800" dirty="0" err="1">
                <a:solidFill>
                  <a:srgbClr val="000000"/>
                </a:solidFill>
                <a:latin typeface="+mn-lt"/>
                <a:ea typeface="Times"/>
                <a:cs typeface="Times"/>
                <a:sym typeface="Times"/>
              </a:rPr>
              <a:t>UNRaf</a:t>
            </a:r>
            <a:r>
              <a:rPr lang="es-ES" sz="800" dirty="0">
                <a:solidFill>
                  <a:srgbClr val="000000"/>
                </a:solidFill>
                <a:latin typeface="+mn-lt"/>
                <a:ea typeface="Times"/>
                <a:cs typeface="Times"/>
                <a:sym typeface="Times"/>
              </a:rPr>
              <a:t>, 2022. [Online]. </a:t>
            </a:r>
            <a:r>
              <a:rPr lang="es-ES" sz="800" dirty="0" err="1">
                <a:solidFill>
                  <a:srgbClr val="000000"/>
                </a:solidFill>
                <a:latin typeface="+mn-lt"/>
                <a:ea typeface="Times"/>
                <a:cs typeface="Times"/>
                <a:sym typeface="Times"/>
              </a:rPr>
              <a:t>Available</a:t>
            </a:r>
            <a:r>
              <a:rPr lang="es-ES" sz="800" dirty="0">
                <a:solidFill>
                  <a:srgbClr val="000000"/>
                </a:solidFill>
                <a:latin typeface="+mn-lt"/>
                <a:ea typeface="Times"/>
                <a:cs typeface="Times"/>
                <a:sym typeface="Times"/>
              </a:rPr>
              <a:t>: </a:t>
            </a:r>
            <a:r>
              <a:rPr lang="es-ES" sz="800" dirty="0">
                <a:solidFill>
                  <a:srgbClr val="000000"/>
                </a:solidFill>
                <a:latin typeface="+mn-lt"/>
                <a:ea typeface="Times"/>
                <a:cs typeface="Times"/>
                <a:sym typeface="Times"/>
                <a:hlinkClick r:id="rId4"/>
              </a:rPr>
              <a:t>https://www.unraf.edu.ar/images/INVESTIGACION/OBSERVATORIO_VideoJuegos/PDFinformes/informe_observatorio_5aos.pdf</a:t>
            </a:r>
            <a:endParaRPr lang="es-ES" sz="800" dirty="0">
              <a:solidFill>
                <a:srgbClr val="000000"/>
              </a:solidFill>
              <a:latin typeface="+mn-lt"/>
              <a:ea typeface="Times"/>
              <a:cs typeface="Times"/>
              <a:sym typeface="Times"/>
            </a:endParaRPr>
          </a:p>
          <a:p>
            <a:pPr marL="114300" lvl="0" indent="-1143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ES" sz="800" dirty="0">
                <a:solidFill>
                  <a:srgbClr val="000000"/>
                </a:solidFill>
                <a:latin typeface="+mn-lt"/>
                <a:ea typeface="Times"/>
                <a:cs typeface="Times"/>
                <a:sym typeface="Times"/>
              </a:rPr>
              <a:t>. </a:t>
            </a:r>
            <a:endParaRPr sz="800" dirty="0">
              <a:latin typeface="+mn-lt"/>
              <a:ea typeface="Times"/>
              <a:cs typeface="Times"/>
              <a:sym typeface="Times"/>
            </a:endParaRPr>
          </a:p>
        </p:txBody>
      </p:sp>
    </p:spTree>
    <p:extLst>
      <p:ext uri="{BB962C8B-B14F-4D97-AF65-F5344CB8AC3E}">
        <p14:creationId xmlns:p14="http://schemas.microsoft.com/office/powerpoint/2010/main" val="11493429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>
          <a:extLst>
            <a:ext uri="{FF2B5EF4-FFF2-40B4-BE49-F238E27FC236}">
              <a16:creationId xmlns:a16="http://schemas.microsoft.com/office/drawing/2014/main" id="{FD68B99C-38C7-EC63-331E-4EF5F846B4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9D0414D3-8AF9-BA67-9723-A783CDB22F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679305"/>
            <a:ext cx="8020050" cy="3286125"/>
          </a:xfrm>
          <a:prstGeom prst="rect">
            <a:avLst/>
          </a:prstGeom>
        </p:spPr>
      </p:pic>
      <p:sp>
        <p:nvSpPr>
          <p:cNvPr id="81" name="Google Shape;81;p15">
            <a:extLst>
              <a:ext uri="{FF2B5EF4-FFF2-40B4-BE49-F238E27FC236}">
                <a16:creationId xmlns:a16="http://schemas.microsoft.com/office/drawing/2014/main" id="{4CD1AFDD-4D9C-A437-A7CB-218C17E4286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699" y="39295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b="1" dirty="0">
                <a:solidFill>
                  <a:srgbClr val="002060"/>
                </a:solidFill>
              </a:rPr>
              <a:t>Perfil: Marketing RT3D</a:t>
            </a:r>
            <a:endParaRPr dirty="0"/>
          </a:p>
        </p:txBody>
      </p:sp>
      <p:sp>
        <p:nvSpPr>
          <p:cNvPr id="2" name="Google Shape;66;p13">
            <a:extLst>
              <a:ext uri="{FF2B5EF4-FFF2-40B4-BE49-F238E27FC236}">
                <a16:creationId xmlns:a16="http://schemas.microsoft.com/office/drawing/2014/main" id="{1A68F8C2-4B1C-D363-BF0F-9819A60D3001}"/>
              </a:ext>
            </a:extLst>
          </p:cNvPr>
          <p:cNvSpPr txBox="1"/>
          <p:nvPr/>
        </p:nvSpPr>
        <p:spPr>
          <a:xfrm>
            <a:off x="311700" y="4022317"/>
            <a:ext cx="8520599" cy="572700"/>
          </a:xfrm>
          <a:prstGeom prst="rect">
            <a:avLst/>
          </a:prstGeom>
          <a:noFill/>
          <a:ln w="19050" cap="flat" cmpd="sng">
            <a:solidFill>
              <a:srgbClr val="E0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 indent="-1143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ES" sz="800" b="1" dirty="0">
                <a:solidFill>
                  <a:srgbClr val="000000"/>
                </a:solidFill>
                <a:latin typeface="+mn-lt"/>
                <a:ea typeface="Times"/>
                <a:cs typeface="Times"/>
                <a:sym typeface="Times"/>
              </a:rPr>
              <a:t>Fuente</a:t>
            </a:r>
            <a:r>
              <a:rPr lang="es-ES" sz="800" dirty="0">
                <a:solidFill>
                  <a:srgbClr val="000000"/>
                </a:solidFill>
                <a:latin typeface="+mn-lt"/>
                <a:ea typeface="Times"/>
                <a:cs typeface="Times"/>
                <a:sym typeface="Times"/>
              </a:rPr>
              <a:t>:</a:t>
            </a:r>
          </a:p>
          <a:p>
            <a:pPr marL="114300" lvl="0" indent="-1143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ES" sz="800" dirty="0">
                <a:solidFill>
                  <a:srgbClr val="000000"/>
                </a:solidFill>
                <a:latin typeface="+mn-lt"/>
                <a:ea typeface="Times"/>
                <a:cs typeface="Times"/>
                <a:sym typeface="Times"/>
              </a:rPr>
              <a:t> F. Curbelo, B. Ferrero, and H. </a:t>
            </a:r>
            <a:r>
              <a:rPr lang="es-ES" sz="800" dirty="0" err="1">
                <a:solidFill>
                  <a:srgbClr val="000000"/>
                </a:solidFill>
                <a:latin typeface="+mn-lt"/>
                <a:ea typeface="Times"/>
                <a:cs typeface="Times"/>
                <a:sym typeface="Times"/>
              </a:rPr>
              <a:t>Revale</a:t>
            </a:r>
            <a:r>
              <a:rPr lang="es-ES" sz="800" dirty="0">
                <a:solidFill>
                  <a:srgbClr val="000000"/>
                </a:solidFill>
                <a:latin typeface="+mn-lt"/>
                <a:ea typeface="Times"/>
                <a:cs typeface="Times"/>
                <a:sym typeface="Times"/>
              </a:rPr>
              <a:t>, "Cinco años del Observatorio de la Industria Argentina de Videojuegos: Caracterización de la industria hacia una proyección estratégica,“ Ediciones </a:t>
            </a:r>
            <a:r>
              <a:rPr lang="es-ES" sz="800" dirty="0" err="1">
                <a:solidFill>
                  <a:srgbClr val="000000"/>
                </a:solidFill>
                <a:latin typeface="+mn-lt"/>
                <a:ea typeface="Times"/>
                <a:cs typeface="Times"/>
                <a:sym typeface="Times"/>
              </a:rPr>
              <a:t>UNRaf</a:t>
            </a:r>
            <a:r>
              <a:rPr lang="es-ES" sz="800" dirty="0">
                <a:solidFill>
                  <a:srgbClr val="000000"/>
                </a:solidFill>
                <a:latin typeface="+mn-lt"/>
                <a:ea typeface="Times"/>
                <a:cs typeface="Times"/>
                <a:sym typeface="Times"/>
              </a:rPr>
              <a:t>, 2022. [Online]. </a:t>
            </a:r>
            <a:r>
              <a:rPr lang="es-ES" sz="800" dirty="0" err="1">
                <a:solidFill>
                  <a:srgbClr val="000000"/>
                </a:solidFill>
                <a:latin typeface="+mn-lt"/>
                <a:ea typeface="Times"/>
                <a:cs typeface="Times"/>
                <a:sym typeface="Times"/>
              </a:rPr>
              <a:t>Available</a:t>
            </a:r>
            <a:r>
              <a:rPr lang="es-ES" sz="800" dirty="0">
                <a:solidFill>
                  <a:srgbClr val="000000"/>
                </a:solidFill>
                <a:latin typeface="+mn-lt"/>
                <a:ea typeface="Times"/>
                <a:cs typeface="Times"/>
                <a:sym typeface="Times"/>
              </a:rPr>
              <a:t>: </a:t>
            </a:r>
            <a:r>
              <a:rPr lang="es-ES" sz="800" dirty="0">
                <a:solidFill>
                  <a:srgbClr val="000000"/>
                </a:solidFill>
                <a:latin typeface="+mn-lt"/>
                <a:ea typeface="Times"/>
                <a:cs typeface="Times"/>
                <a:sym typeface="Times"/>
                <a:hlinkClick r:id="rId4"/>
              </a:rPr>
              <a:t>https://www.unraf.edu.ar/images/INVESTIGACION/OBSERVATORIO_VideoJuegos/PDFinformes/informe_observatorio_5aos.pdf</a:t>
            </a:r>
            <a:endParaRPr lang="es-ES" sz="800" dirty="0">
              <a:solidFill>
                <a:srgbClr val="000000"/>
              </a:solidFill>
              <a:latin typeface="+mn-lt"/>
              <a:ea typeface="Times"/>
              <a:cs typeface="Times"/>
              <a:sym typeface="Times"/>
            </a:endParaRPr>
          </a:p>
          <a:p>
            <a:pPr marL="114300" lvl="0" indent="-1143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ES" sz="800" dirty="0">
                <a:solidFill>
                  <a:srgbClr val="000000"/>
                </a:solidFill>
                <a:latin typeface="+mn-lt"/>
                <a:ea typeface="Times"/>
                <a:cs typeface="Times"/>
                <a:sym typeface="Times"/>
              </a:rPr>
              <a:t>. </a:t>
            </a:r>
            <a:endParaRPr sz="800" dirty="0">
              <a:latin typeface="+mn-lt"/>
              <a:ea typeface="Times"/>
              <a:cs typeface="Times"/>
              <a:sym typeface="Times"/>
            </a:endParaRPr>
          </a:p>
        </p:txBody>
      </p:sp>
    </p:spTree>
    <p:extLst>
      <p:ext uri="{BB962C8B-B14F-4D97-AF65-F5344CB8AC3E}">
        <p14:creationId xmlns:p14="http://schemas.microsoft.com/office/powerpoint/2010/main" val="10582026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>
          <a:extLst>
            <a:ext uri="{FF2B5EF4-FFF2-40B4-BE49-F238E27FC236}">
              <a16:creationId xmlns:a16="http://schemas.microsoft.com/office/drawing/2014/main" id="{E104206C-255D-1C00-E59B-BE570B626B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>
            <a:extLst>
              <a:ext uri="{FF2B5EF4-FFF2-40B4-BE49-F238E27FC236}">
                <a16:creationId xmlns:a16="http://schemas.microsoft.com/office/drawing/2014/main" id="{2304ED44-2EB0-077F-AB90-A5F8F454BC2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699" y="39295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b="1" dirty="0">
                <a:solidFill>
                  <a:srgbClr val="002060"/>
                </a:solidFill>
              </a:rPr>
              <a:t>Pensamiento Computacional y RT3D</a:t>
            </a:r>
            <a:endParaRPr dirty="0"/>
          </a:p>
        </p:txBody>
      </p:sp>
      <p:sp>
        <p:nvSpPr>
          <p:cNvPr id="3" name="Google Shape;66;p13">
            <a:extLst>
              <a:ext uri="{FF2B5EF4-FFF2-40B4-BE49-F238E27FC236}">
                <a16:creationId xmlns:a16="http://schemas.microsoft.com/office/drawing/2014/main" id="{BCF1A5FB-7B1D-0433-7F51-DD05CC1DB360}"/>
              </a:ext>
            </a:extLst>
          </p:cNvPr>
          <p:cNvSpPr txBox="1"/>
          <p:nvPr/>
        </p:nvSpPr>
        <p:spPr>
          <a:xfrm>
            <a:off x="311701" y="4036171"/>
            <a:ext cx="8520599" cy="572700"/>
          </a:xfrm>
          <a:prstGeom prst="rect">
            <a:avLst/>
          </a:prstGeom>
          <a:noFill/>
          <a:ln w="19050" cap="flat" cmpd="sng">
            <a:solidFill>
              <a:srgbClr val="E0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 indent="-11430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ES" dirty="0">
                <a:solidFill>
                  <a:srgbClr val="000000"/>
                </a:solidFill>
                <a:latin typeface="+mn-lt"/>
                <a:ea typeface="Times"/>
                <a:cs typeface="Times"/>
                <a:sym typeface="Times"/>
              </a:rPr>
              <a:t>Plataformas como </a:t>
            </a:r>
            <a:r>
              <a:rPr lang="es-ES" b="1" dirty="0">
                <a:solidFill>
                  <a:srgbClr val="7030A0"/>
                </a:solidFill>
                <a:latin typeface="+mn-lt"/>
                <a:ea typeface="Times"/>
                <a:cs typeface="Times"/>
                <a:sym typeface="Time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Spatial</a:t>
            </a:r>
            <a:r>
              <a:rPr lang="es-ES" b="1" dirty="0">
                <a:solidFill>
                  <a:srgbClr val="7030A0"/>
                </a:solidFill>
                <a:latin typeface="+mn-lt"/>
                <a:ea typeface="Times"/>
                <a:cs typeface="Times"/>
                <a:sym typeface="Times"/>
              </a:rPr>
              <a:t> </a:t>
            </a:r>
            <a:r>
              <a:rPr lang="es-ES" dirty="0">
                <a:solidFill>
                  <a:schemeClr val="tx1"/>
                </a:solidFill>
                <a:latin typeface="+mn-lt"/>
                <a:ea typeface="Times"/>
                <a:cs typeface="Times"/>
                <a:sym typeface="Times"/>
              </a:rPr>
              <a:t>o</a:t>
            </a:r>
            <a:r>
              <a:rPr lang="es-ES" b="1" dirty="0">
                <a:solidFill>
                  <a:srgbClr val="7030A0"/>
                </a:solidFill>
                <a:latin typeface="+mn-lt"/>
                <a:ea typeface="Times"/>
                <a:cs typeface="Times"/>
                <a:sym typeface="Times"/>
              </a:rPr>
              <a:t> </a:t>
            </a:r>
            <a:r>
              <a:rPr lang="es-ES" b="1" dirty="0">
                <a:solidFill>
                  <a:srgbClr val="7030A0"/>
                </a:solidFill>
                <a:latin typeface="+mn-lt"/>
                <a:ea typeface="Times"/>
                <a:cs typeface="Times"/>
                <a:sym typeface="Time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Struck</a:t>
            </a:r>
            <a:r>
              <a:rPr lang="es-ES" b="1" dirty="0">
                <a:solidFill>
                  <a:srgbClr val="7030A0"/>
                </a:solidFill>
                <a:latin typeface="+mn-lt"/>
                <a:ea typeface="Times"/>
                <a:cs typeface="Times"/>
                <a:sym typeface="Times"/>
              </a:rPr>
              <a:t> </a:t>
            </a:r>
            <a:r>
              <a:rPr lang="es-ES" dirty="0">
                <a:solidFill>
                  <a:srgbClr val="000000"/>
                </a:solidFill>
                <a:latin typeface="+mn-lt"/>
                <a:ea typeface="Times"/>
                <a:cs typeface="Times"/>
                <a:sym typeface="Times"/>
              </a:rPr>
              <a:t>perm</a:t>
            </a:r>
            <a:r>
              <a:rPr lang="es-ES" dirty="0">
                <a:latin typeface="+mn-lt"/>
                <a:ea typeface="Times"/>
                <a:cs typeface="Times"/>
                <a:sym typeface="Times"/>
              </a:rPr>
              <a:t>iten crear experiencia </a:t>
            </a:r>
            <a:r>
              <a:rPr lang="es-ES" i="1" dirty="0">
                <a:latin typeface="+mn-lt"/>
                <a:ea typeface="Times"/>
                <a:cs typeface="Times"/>
                <a:sym typeface="Times"/>
              </a:rPr>
              <a:t>RT3D</a:t>
            </a:r>
            <a:r>
              <a:rPr lang="es-ES" dirty="0">
                <a:latin typeface="+mn-lt"/>
                <a:ea typeface="Times"/>
                <a:cs typeface="Times"/>
                <a:sym typeface="Times"/>
              </a:rPr>
              <a:t> sin programar, lo que posibilita la creación de trayectos </a:t>
            </a:r>
            <a:r>
              <a:rPr lang="es-ES" b="1" i="1" dirty="0">
                <a:solidFill>
                  <a:srgbClr val="002060"/>
                </a:solidFill>
                <a:latin typeface="+mn-lt"/>
                <a:ea typeface="Times"/>
                <a:cs typeface="Times"/>
                <a:sym typeface="Times"/>
              </a:rPr>
              <a:t>ABP</a:t>
            </a:r>
            <a:r>
              <a:rPr lang="es-ES" dirty="0">
                <a:latin typeface="+mn-lt"/>
                <a:ea typeface="Times"/>
                <a:cs typeface="Times"/>
                <a:sym typeface="Times"/>
              </a:rPr>
              <a:t> para diferentes perfiles</a:t>
            </a:r>
            <a:endParaRPr dirty="0">
              <a:latin typeface="+mn-lt"/>
              <a:ea typeface="Times"/>
              <a:cs typeface="Times"/>
              <a:sym typeface="Times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6FFCF38-6FC9-9D11-C261-99483963CE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9419" y="965655"/>
            <a:ext cx="5708072" cy="2982864"/>
          </a:xfrm>
          <a:prstGeom prst="rect">
            <a:avLst/>
          </a:prstGeom>
          <a:noFill/>
          <a:ln w="12700">
            <a:solidFill>
              <a:srgbClr val="7030A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95829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b="1" dirty="0">
                <a:solidFill>
                  <a:srgbClr val="002060"/>
                </a:solidFill>
              </a:rPr>
              <a:t>Objetivos</a:t>
            </a:r>
            <a:endParaRPr b="1" dirty="0">
              <a:solidFill>
                <a:srgbClr val="002060"/>
              </a:solidFill>
            </a:endParaRPr>
          </a:p>
        </p:txBody>
      </p:sp>
      <p:sp>
        <p:nvSpPr>
          <p:cNvPr id="76" name="Google Shape;76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indent="-285750">
              <a:lnSpc>
                <a:spcPct val="200000"/>
              </a:lnSpc>
              <a:spcAft>
                <a:spcPts val="1200"/>
              </a:spcAft>
            </a:pPr>
            <a:r>
              <a:rPr lang="es-AR" dirty="0"/>
              <a:t>Caracterizar la industria real-time 3D (RT3D)</a:t>
            </a:r>
          </a:p>
          <a:p>
            <a:pPr marL="285750" indent="-285750">
              <a:lnSpc>
                <a:spcPct val="200000"/>
              </a:lnSpc>
              <a:spcAft>
                <a:spcPts val="1200"/>
              </a:spcAft>
            </a:pPr>
            <a:r>
              <a:rPr lang="es-AR" dirty="0"/>
              <a:t>Reconocer perfiles y competencias en desarrollo de videojuegos y VR/AR</a:t>
            </a:r>
          </a:p>
          <a:p>
            <a:pPr marL="285750" indent="-285750">
              <a:lnSpc>
                <a:spcPct val="200000"/>
              </a:lnSpc>
              <a:spcAft>
                <a:spcPts val="1200"/>
              </a:spcAft>
            </a:pPr>
            <a:r>
              <a:rPr lang="es-AR" dirty="0"/>
              <a:t>Indagar propuestas educativas con motores de videojuegos</a:t>
            </a:r>
          </a:p>
          <a:p>
            <a:pPr marL="285750" indent="-285750">
              <a:lnSpc>
                <a:spcPct val="200000"/>
              </a:lnSpc>
              <a:spcAft>
                <a:spcPts val="1200"/>
              </a:spcAft>
            </a:pPr>
            <a:r>
              <a:rPr lang="es-AR" dirty="0"/>
              <a:t>Diseñar trayectos de formación en RT3D con Unity Engine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>
          <a:extLst>
            <a:ext uri="{FF2B5EF4-FFF2-40B4-BE49-F238E27FC236}">
              <a16:creationId xmlns:a16="http://schemas.microsoft.com/office/drawing/2014/main" id="{DEA72796-F1B4-2D80-A1FE-B6A495D358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oogle Shape;60;p13">
            <a:extLst>
              <a:ext uri="{FF2B5EF4-FFF2-40B4-BE49-F238E27FC236}">
                <a16:creationId xmlns:a16="http://schemas.microsoft.com/office/drawing/2014/main" id="{5291C96F-8AE6-4FA8-7C2C-9113C45B3042}"/>
              </a:ext>
            </a:extLst>
          </p:cNvPr>
          <p:cNvGrpSpPr/>
          <p:nvPr/>
        </p:nvGrpSpPr>
        <p:grpSpPr>
          <a:xfrm>
            <a:off x="0" y="4456225"/>
            <a:ext cx="9143999" cy="706349"/>
            <a:chOff x="0" y="4303825"/>
            <a:chExt cx="9143999" cy="706349"/>
          </a:xfrm>
        </p:grpSpPr>
        <p:pic>
          <p:nvPicPr>
            <p:cNvPr id="61" name="Google Shape;61;p13">
              <a:extLst>
                <a:ext uri="{FF2B5EF4-FFF2-40B4-BE49-F238E27FC236}">
                  <a16:creationId xmlns:a16="http://schemas.microsoft.com/office/drawing/2014/main" id="{94718ADB-2B96-4BBB-A5D0-7C1E0E16D0FE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t="89304" b="1697"/>
            <a:stretch/>
          </p:blipFill>
          <p:spPr>
            <a:xfrm>
              <a:off x="685800" y="4303825"/>
              <a:ext cx="7850500" cy="7063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" name="Google Shape;62;p13">
              <a:extLst>
                <a:ext uri="{FF2B5EF4-FFF2-40B4-BE49-F238E27FC236}">
                  <a16:creationId xmlns:a16="http://schemas.microsoft.com/office/drawing/2014/main" id="{8DB5E6BB-8CD7-2F86-5932-DB94B702FDCF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94878" t="89304" b="1697"/>
            <a:stretch/>
          </p:blipFill>
          <p:spPr>
            <a:xfrm>
              <a:off x="8741950" y="4303825"/>
              <a:ext cx="402049" cy="7063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3" name="Google Shape;63;p13">
              <a:extLst>
                <a:ext uri="{FF2B5EF4-FFF2-40B4-BE49-F238E27FC236}">
                  <a16:creationId xmlns:a16="http://schemas.microsoft.com/office/drawing/2014/main" id="{9F1B28D8-43B1-A12C-5AAE-C6E2872F8404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94878" t="89304" b="1697"/>
            <a:stretch/>
          </p:blipFill>
          <p:spPr>
            <a:xfrm>
              <a:off x="8416100" y="4303825"/>
              <a:ext cx="402049" cy="7063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" name="Google Shape;64;p13">
              <a:extLst>
                <a:ext uri="{FF2B5EF4-FFF2-40B4-BE49-F238E27FC236}">
                  <a16:creationId xmlns:a16="http://schemas.microsoft.com/office/drawing/2014/main" id="{F74F6FE6-9B17-6396-02D8-E3CFA7B727D3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t="89304" r="94878" b="1697"/>
            <a:stretch/>
          </p:blipFill>
          <p:spPr>
            <a:xfrm>
              <a:off x="381000" y="4303825"/>
              <a:ext cx="402049" cy="7063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5" name="Google Shape;65;p13">
              <a:extLst>
                <a:ext uri="{FF2B5EF4-FFF2-40B4-BE49-F238E27FC236}">
                  <a16:creationId xmlns:a16="http://schemas.microsoft.com/office/drawing/2014/main" id="{29A5B0AD-FEB6-87F8-539B-8468E69665E8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t="89304" r="94878" b="1697"/>
            <a:stretch/>
          </p:blipFill>
          <p:spPr>
            <a:xfrm>
              <a:off x="0" y="4303825"/>
              <a:ext cx="402049" cy="70634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6" name="Google Shape;66;p13">
            <a:extLst>
              <a:ext uri="{FF2B5EF4-FFF2-40B4-BE49-F238E27FC236}">
                <a16:creationId xmlns:a16="http://schemas.microsoft.com/office/drawing/2014/main" id="{2520BB4F-182D-BE94-13CD-41996D8C6F84}"/>
              </a:ext>
            </a:extLst>
          </p:cNvPr>
          <p:cNvSpPr txBox="1"/>
          <p:nvPr/>
        </p:nvSpPr>
        <p:spPr>
          <a:xfrm>
            <a:off x="1119450" y="1240488"/>
            <a:ext cx="6905100" cy="1802400"/>
          </a:xfrm>
          <a:prstGeom prst="rect">
            <a:avLst/>
          </a:prstGeom>
          <a:noFill/>
          <a:ln w="19050" cap="flat" cmpd="sng">
            <a:solidFill>
              <a:srgbClr val="E0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ES" sz="2400" b="1" dirty="0">
                <a:latin typeface="Times"/>
                <a:ea typeface="Times"/>
                <a:cs typeface="Times"/>
                <a:sym typeface="Times"/>
              </a:rPr>
              <a:t>Diseñando trayectos de formación en RT3D</a:t>
            </a:r>
          </a:p>
          <a:p>
            <a:pPr marL="114300" indent="-114300">
              <a:buSzPts val="1100"/>
            </a:pPr>
            <a:endParaRPr lang="en-US" sz="1400" dirty="0">
              <a:latin typeface="Times"/>
              <a:ea typeface="Times"/>
              <a:cs typeface="Times"/>
              <a:sym typeface="Times"/>
            </a:endParaRPr>
          </a:p>
          <a:p>
            <a:pPr marL="114300" indent="-114300">
              <a:buSzPts val="1100"/>
            </a:pPr>
            <a:endParaRPr lang="en-US" dirty="0">
              <a:latin typeface="Times"/>
              <a:ea typeface="Times"/>
              <a:cs typeface="Times"/>
              <a:sym typeface="Times"/>
            </a:endParaRPr>
          </a:p>
          <a:p>
            <a:pPr marL="114300" indent="-114300">
              <a:buSzPts val="1100"/>
            </a:pPr>
            <a:r>
              <a:rPr lang="en-US" sz="1400" dirty="0">
                <a:solidFill>
                  <a:srgbClr val="002060"/>
                </a:solidFill>
                <a:latin typeface="Times"/>
                <a:ea typeface="Times"/>
                <a:cs typeface="Times"/>
                <a:sym typeface="Times"/>
              </a:rPr>
              <a:t>Taller: </a:t>
            </a:r>
            <a:endParaRPr lang="en-US" sz="1400" baseline="30000" dirty="0">
              <a:solidFill>
                <a:srgbClr val="002060"/>
              </a:solidFill>
              <a:latin typeface="Times"/>
              <a:ea typeface="Times"/>
              <a:cs typeface="Times"/>
              <a:sym typeface="Times"/>
            </a:endParaRPr>
          </a:p>
          <a:p>
            <a:pPr marL="114300" lvl="0" indent="-1143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ES" i="1" dirty="0">
                <a:solidFill>
                  <a:srgbClr val="002060"/>
                </a:solidFill>
                <a:latin typeface="Times"/>
                <a:ea typeface="Times"/>
                <a:cs typeface="Times"/>
                <a:sym typeface="Times"/>
              </a:rPr>
              <a:t>Introducción al diseño de trayectos de formación en RT3D con Unity Engine</a:t>
            </a:r>
          </a:p>
          <a:p>
            <a:pPr marL="114300" lvl="0" indent="-11430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dirty="0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67" name="Google Shape;67;p13">
            <a:extLst>
              <a:ext uri="{FF2B5EF4-FFF2-40B4-BE49-F238E27FC236}">
                <a16:creationId xmlns:a16="http://schemas.microsoft.com/office/drawing/2014/main" id="{5F5F9FDB-9BB3-E5EA-D349-57AAEA59D76C}"/>
              </a:ext>
            </a:extLst>
          </p:cNvPr>
          <p:cNvSpPr txBox="1"/>
          <p:nvPr/>
        </p:nvSpPr>
        <p:spPr>
          <a:xfrm>
            <a:off x="3020250" y="411480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 dirty="0">
                <a:solidFill>
                  <a:schemeClr val="dk2"/>
                </a:solidFill>
              </a:rPr>
              <a:t>Octubre 2024</a:t>
            </a:r>
            <a:endParaRPr sz="2800" dirty="0">
              <a:solidFill>
                <a:schemeClr val="dk2"/>
              </a:solidFill>
            </a:endParaRPr>
          </a:p>
        </p:txBody>
      </p:sp>
      <p:grpSp>
        <p:nvGrpSpPr>
          <p:cNvPr id="68" name="Google Shape;68;p13">
            <a:extLst>
              <a:ext uri="{FF2B5EF4-FFF2-40B4-BE49-F238E27FC236}">
                <a16:creationId xmlns:a16="http://schemas.microsoft.com/office/drawing/2014/main" id="{A1CAF1C0-0B1F-0384-9174-DDF42BF599EF}"/>
              </a:ext>
            </a:extLst>
          </p:cNvPr>
          <p:cNvGrpSpPr/>
          <p:nvPr/>
        </p:nvGrpSpPr>
        <p:grpSpPr>
          <a:xfrm>
            <a:off x="0" y="-29549"/>
            <a:ext cx="9144000" cy="987624"/>
            <a:chOff x="0" y="-29549"/>
            <a:chExt cx="9144000" cy="987624"/>
          </a:xfrm>
        </p:grpSpPr>
        <p:pic>
          <p:nvPicPr>
            <p:cNvPr id="69" name="Google Shape;69;p13">
              <a:extLst>
                <a:ext uri="{FF2B5EF4-FFF2-40B4-BE49-F238E27FC236}">
                  <a16:creationId xmlns:a16="http://schemas.microsoft.com/office/drawing/2014/main" id="{0231D5D3-1CB3-BAD6-4D3D-748F6D564FB2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0" y="-29549"/>
              <a:ext cx="9144000" cy="9353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0" name="Google Shape;70;p13">
              <a:extLst>
                <a:ext uri="{FF2B5EF4-FFF2-40B4-BE49-F238E27FC236}">
                  <a16:creationId xmlns:a16="http://schemas.microsoft.com/office/drawing/2014/main" id="{06E17248-86F3-D5B7-952E-4BF17FB2FC16}"/>
                </a:ext>
              </a:extLst>
            </p:cNvPr>
            <p:cNvSpPr txBox="1"/>
            <p:nvPr/>
          </p:nvSpPr>
          <p:spPr>
            <a:xfrm>
              <a:off x="76200" y="539875"/>
              <a:ext cx="8888100" cy="41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900" b="1" dirty="0">
                  <a:solidFill>
                    <a:schemeClr val="lt1"/>
                  </a:solidFill>
                </a:rPr>
                <a:t>Jornadas Argentinas de Didáctica de las Ciencias de la Computación</a:t>
              </a:r>
              <a:endParaRPr sz="1900" b="1" dirty="0">
                <a:solidFill>
                  <a:schemeClr val="lt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905341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>
          <a:extLst>
            <a:ext uri="{FF2B5EF4-FFF2-40B4-BE49-F238E27FC236}">
              <a16:creationId xmlns:a16="http://schemas.microsoft.com/office/drawing/2014/main" id="{FFA07938-4A38-227B-A489-61BD7D0C2B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>
            <a:extLst>
              <a:ext uri="{FF2B5EF4-FFF2-40B4-BE49-F238E27FC236}">
                <a16:creationId xmlns:a16="http://schemas.microsoft.com/office/drawing/2014/main" id="{E7277E29-1559-D9AA-AEB5-8684A91A1D1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635409"/>
            <a:ext cx="400399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b="1" dirty="0">
                <a:solidFill>
                  <a:srgbClr val="002060"/>
                </a:solidFill>
              </a:rPr>
              <a:t>Pensando el diseño de trayectos de formación con Unity Engine</a:t>
            </a:r>
            <a:endParaRPr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D7C9087-3843-06CB-DDF5-A1A75C4169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6091" y="77473"/>
            <a:ext cx="5202207" cy="4506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3745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>
          <a:extLst>
            <a:ext uri="{FF2B5EF4-FFF2-40B4-BE49-F238E27FC236}">
              <a16:creationId xmlns:a16="http://schemas.microsoft.com/office/drawing/2014/main" id="{C0F9B697-8470-649E-7EEC-C343454770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>
            <a:extLst>
              <a:ext uri="{FF2B5EF4-FFF2-40B4-BE49-F238E27FC236}">
                <a16:creationId xmlns:a16="http://schemas.microsoft.com/office/drawing/2014/main" id="{3148C755-B3F9-9DA7-B3F3-D2C0D65FBDF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 dirty="0">
                <a:solidFill>
                  <a:srgbClr val="002060"/>
                </a:solidFill>
              </a:rPr>
              <a:t> Actividad: Prototipando nuestro trayecto RT3D</a:t>
            </a:r>
            <a:endParaRPr lang="es-ES" dirty="0"/>
          </a:p>
        </p:txBody>
      </p:sp>
      <p:sp>
        <p:nvSpPr>
          <p:cNvPr id="2" name="Google Shape;76;p14">
            <a:extLst>
              <a:ext uri="{FF2B5EF4-FFF2-40B4-BE49-F238E27FC236}">
                <a16:creationId xmlns:a16="http://schemas.microsoft.com/office/drawing/2014/main" id="{F1BE6668-0845-C06B-BADD-680ABCC534E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342900">
              <a:lnSpc>
                <a:spcPct val="200000"/>
              </a:lnSpc>
              <a:spcAft>
                <a:spcPts val="1200"/>
              </a:spcAft>
              <a:buFont typeface="+mj-lt"/>
              <a:buAutoNum type="arabicPeriod"/>
            </a:pPr>
            <a:r>
              <a:rPr lang="es-AR" dirty="0"/>
              <a:t>Prototipar nuestro trayecto empleando la </a:t>
            </a:r>
            <a:r>
              <a:rPr lang="es-AR" dirty="0">
                <a:hlinkClick r:id="rId3"/>
              </a:rPr>
              <a:t>Plantilla de diseño</a:t>
            </a:r>
            <a:endParaRPr lang="es-AR" dirty="0"/>
          </a:p>
          <a:p>
            <a:pPr marL="342900">
              <a:lnSpc>
                <a:spcPct val="200000"/>
              </a:lnSpc>
              <a:spcAft>
                <a:spcPts val="1200"/>
              </a:spcAft>
              <a:buFont typeface="+mj-lt"/>
              <a:buAutoNum type="arabicPeriod"/>
            </a:pPr>
            <a:r>
              <a:rPr lang="es-AR" dirty="0"/>
              <a:t>Publicar el resultado en nuestro </a:t>
            </a:r>
            <a:r>
              <a:rPr lang="es-AR" dirty="0">
                <a:hlinkClick r:id="rId4"/>
              </a:rPr>
              <a:t>Padlet </a:t>
            </a:r>
            <a:endParaRPr lang="es-AR" dirty="0"/>
          </a:p>
          <a:p>
            <a:pPr marL="342900">
              <a:lnSpc>
                <a:spcPct val="200000"/>
              </a:lnSpc>
              <a:spcAft>
                <a:spcPts val="1200"/>
              </a:spcAft>
              <a:buFont typeface="+mj-lt"/>
              <a:buAutoNum type="arabicPeriod"/>
            </a:pPr>
            <a:r>
              <a:rPr lang="es-AR" dirty="0"/>
              <a:t>Compartimos desafíos durante el desarrollo de la actividad</a:t>
            </a:r>
          </a:p>
        </p:txBody>
      </p:sp>
    </p:spTree>
    <p:extLst>
      <p:ext uri="{BB962C8B-B14F-4D97-AF65-F5344CB8AC3E}">
        <p14:creationId xmlns:p14="http://schemas.microsoft.com/office/powerpoint/2010/main" val="25328430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>
          <a:extLst>
            <a:ext uri="{FF2B5EF4-FFF2-40B4-BE49-F238E27FC236}">
              <a16:creationId xmlns:a16="http://schemas.microsoft.com/office/drawing/2014/main" id="{E104206C-255D-1C00-E59B-BE570B626B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>
            <a:extLst>
              <a:ext uri="{FF2B5EF4-FFF2-40B4-BE49-F238E27FC236}">
                <a16:creationId xmlns:a16="http://schemas.microsoft.com/office/drawing/2014/main" id="{2304ED44-2EB0-077F-AB90-A5F8F454BC2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699" y="39295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b="1" dirty="0">
                <a:solidFill>
                  <a:srgbClr val="002060"/>
                </a:solidFill>
              </a:rPr>
              <a:t>Caso de cierre: UNLVirtual</a:t>
            </a:r>
            <a:endParaRPr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E308C95-3ED9-47C6-D942-87F2936B81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6247" y="965655"/>
            <a:ext cx="6291504" cy="3538971"/>
          </a:xfrm>
          <a:prstGeom prst="rect">
            <a:avLst/>
          </a:prstGeom>
          <a:ln w="12700">
            <a:solidFill>
              <a:srgbClr val="7030A0"/>
            </a:solidFill>
          </a:ln>
        </p:spPr>
      </p:pic>
    </p:spTree>
    <p:extLst>
      <p:ext uri="{BB962C8B-B14F-4D97-AF65-F5344CB8AC3E}">
        <p14:creationId xmlns:p14="http://schemas.microsoft.com/office/powerpoint/2010/main" val="9873322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>
          <a:extLst>
            <a:ext uri="{FF2B5EF4-FFF2-40B4-BE49-F238E27FC236}">
              <a16:creationId xmlns:a16="http://schemas.microsoft.com/office/drawing/2014/main" id="{08B1214A-0702-C0BF-904F-B819A06498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4">
            <a:extLst>
              <a:ext uri="{FF2B5EF4-FFF2-40B4-BE49-F238E27FC236}">
                <a16:creationId xmlns:a16="http://schemas.microsoft.com/office/drawing/2014/main" id="{15C1FD59-DDA7-8383-59E9-8B53972873D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b="1" dirty="0">
                <a:solidFill>
                  <a:srgbClr val="002060"/>
                </a:solidFill>
              </a:rPr>
              <a:t>Contribuciones</a:t>
            </a:r>
            <a:endParaRPr b="1" dirty="0">
              <a:solidFill>
                <a:srgbClr val="002060"/>
              </a:solidFill>
            </a:endParaRPr>
          </a:p>
        </p:txBody>
      </p:sp>
      <p:sp>
        <p:nvSpPr>
          <p:cNvPr id="76" name="Google Shape;76;p14">
            <a:extLst>
              <a:ext uri="{FF2B5EF4-FFF2-40B4-BE49-F238E27FC236}">
                <a16:creationId xmlns:a16="http://schemas.microsoft.com/office/drawing/2014/main" id="{DDB73EFC-6DC8-D3E0-D84B-D8A5DAE3857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indent="-285750">
              <a:lnSpc>
                <a:spcPct val="200000"/>
              </a:lnSpc>
              <a:spcAft>
                <a:spcPts val="1200"/>
              </a:spcAft>
            </a:pPr>
            <a:r>
              <a:rPr lang="es-AR" dirty="0"/>
              <a:t>Identificamos potencialidades de motores de videojuegos y la industria RT3D</a:t>
            </a:r>
          </a:p>
          <a:p>
            <a:pPr marL="285750" indent="-285750">
              <a:lnSpc>
                <a:spcPct val="200000"/>
              </a:lnSpc>
              <a:spcAft>
                <a:spcPts val="1200"/>
              </a:spcAft>
            </a:pPr>
            <a:r>
              <a:rPr lang="es-AR" dirty="0"/>
              <a:t>Reconocimos perfiles y herramientas en desarrollo de videojuegos y VR/AR</a:t>
            </a:r>
          </a:p>
          <a:p>
            <a:pPr marL="285750" indent="-285750">
              <a:lnSpc>
                <a:spcPct val="200000"/>
              </a:lnSpc>
              <a:spcAft>
                <a:spcPts val="1200"/>
              </a:spcAft>
            </a:pPr>
            <a:r>
              <a:rPr lang="es-AR" dirty="0"/>
              <a:t>Prototipamos el diseño de trayectos de formación en RT3D con Unity Engine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44840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>
          <a:extLst>
            <a:ext uri="{FF2B5EF4-FFF2-40B4-BE49-F238E27FC236}">
              <a16:creationId xmlns:a16="http://schemas.microsoft.com/office/drawing/2014/main" id="{39DC4866-5D8D-2F61-B3E5-74D04F03BD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4">
            <a:extLst>
              <a:ext uri="{FF2B5EF4-FFF2-40B4-BE49-F238E27FC236}">
                <a16:creationId xmlns:a16="http://schemas.microsoft.com/office/drawing/2014/main" id="{774330A7-8422-F37D-C070-A69EA486E1A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b="1" dirty="0">
                <a:solidFill>
                  <a:srgbClr val="002060"/>
                </a:solidFill>
              </a:rPr>
              <a:t>Contactos</a:t>
            </a:r>
            <a:endParaRPr b="1" dirty="0">
              <a:solidFill>
                <a:srgbClr val="002060"/>
              </a:solidFill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8F39A95-C3B1-22D2-3A25-D51B7349B7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99" y="1143002"/>
            <a:ext cx="5661825" cy="3222522"/>
          </a:xfrm>
          <a:prstGeom prst="rect">
            <a:avLst/>
          </a:prstGeom>
          <a:ln w="19050">
            <a:solidFill>
              <a:srgbClr val="7030A0"/>
            </a:solidFill>
          </a:ln>
        </p:spPr>
      </p:pic>
      <p:sp>
        <p:nvSpPr>
          <p:cNvPr id="6" name="Google Shape;66;p13">
            <a:extLst>
              <a:ext uri="{FF2B5EF4-FFF2-40B4-BE49-F238E27FC236}">
                <a16:creationId xmlns:a16="http://schemas.microsoft.com/office/drawing/2014/main" id="{CAE45F0F-41A0-048E-C4C2-09C1E1AB66FF}"/>
              </a:ext>
            </a:extLst>
          </p:cNvPr>
          <p:cNvSpPr txBox="1"/>
          <p:nvPr/>
        </p:nvSpPr>
        <p:spPr>
          <a:xfrm>
            <a:off x="5897371" y="1143002"/>
            <a:ext cx="2934929" cy="3222522"/>
          </a:xfrm>
          <a:prstGeom prst="rect">
            <a:avLst/>
          </a:prstGeom>
          <a:noFill/>
          <a:ln w="19050" cap="flat" cmpd="sng">
            <a:solidFill>
              <a:srgbClr val="E0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SzPts val="1100"/>
            </a:pPr>
            <a:endParaRPr lang="es-AR" sz="1200" b="1" i="1" dirty="0">
              <a:solidFill>
                <a:srgbClr val="7030A0"/>
              </a:solidFill>
              <a:latin typeface="+mj-lt"/>
              <a:ea typeface="Times"/>
              <a:cs typeface="Times"/>
              <a:sym typeface="Times"/>
            </a:endParaRPr>
          </a:p>
          <a:p>
            <a:pPr>
              <a:buSzPts val="1100"/>
            </a:pPr>
            <a:r>
              <a:rPr lang="es-AR" sz="1200" b="1" i="1" dirty="0">
                <a:solidFill>
                  <a:srgbClr val="7030A0"/>
                </a:solidFill>
                <a:latin typeface="+mj-lt"/>
                <a:ea typeface="Times"/>
                <a:cs typeface="Times"/>
                <a:sym typeface="Times"/>
              </a:rPr>
              <a:t>Docente</a:t>
            </a:r>
            <a:endParaRPr lang="en-US" sz="1200" b="1" i="1" dirty="0">
              <a:solidFill>
                <a:srgbClr val="7030A0"/>
              </a:solidFill>
              <a:latin typeface="+mj-lt"/>
              <a:ea typeface="Times"/>
              <a:cs typeface="Times"/>
              <a:sym typeface="Time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200" b="1" dirty="0">
                <a:latin typeface="+mj-lt"/>
                <a:ea typeface="Times"/>
                <a:cs typeface="Times"/>
                <a:sym typeface="Times"/>
                <a:hlinkClick r:id="rId4"/>
              </a:rPr>
              <a:t>gaston.caminiti@fceqyn.unam.edu.ar</a:t>
            </a:r>
            <a:endParaRPr lang="en-US" sz="1200" b="1" dirty="0">
              <a:latin typeface="+mj-lt"/>
              <a:ea typeface="Times"/>
              <a:cs typeface="Times"/>
              <a:sym typeface="Times"/>
            </a:endParaRPr>
          </a:p>
          <a:p>
            <a:pPr>
              <a:buSzPts val="1100"/>
            </a:pPr>
            <a:endParaRPr lang="es-AR" sz="1200" i="1" dirty="0">
              <a:solidFill>
                <a:srgbClr val="7030A0"/>
              </a:solidFill>
              <a:latin typeface="+mj-lt"/>
              <a:ea typeface="Times"/>
              <a:cs typeface="Times"/>
              <a:sym typeface="Times"/>
            </a:endParaRPr>
          </a:p>
          <a:p>
            <a:pPr>
              <a:buSzPts val="1100"/>
            </a:pPr>
            <a:r>
              <a:rPr lang="es-AR" sz="1200" b="1" i="1" dirty="0">
                <a:solidFill>
                  <a:srgbClr val="7030A0"/>
                </a:solidFill>
                <a:latin typeface="+mj-lt"/>
                <a:ea typeface="Times"/>
                <a:cs typeface="Times"/>
                <a:sym typeface="Times"/>
              </a:rPr>
              <a:t>Canal YouTube</a:t>
            </a:r>
          </a:p>
          <a:p>
            <a:pPr>
              <a:buSzPts val="1100"/>
            </a:pPr>
            <a:r>
              <a:rPr lang="es-AR" sz="1200" b="1" i="1" dirty="0">
                <a:solidFill>
                  <a:srgbClr val="7030A0"/>
                </a:solidFill>
                <a:latin typeface="+mj-lt"/>
                <a:ea typeface="Times"/>
                <a:cs typeface="Times"/>
                <a:sym typeface="Times"/>
                <a:hlinkClick r:id="rId5"/>
              </a:rPr>
              <a:t>@nivelunity</a:t>
            </a:r>
            <a:endParaRPr lang="es-AR" sz="1200" b="1" i="1" dirty="0">
              <a:solidFill>
                <a:srgbClr val="7030A0"/>
              </a:solidFill>
              <a:latin typeface="+mj-lt"/>
              <a:ea typeface="Times"/>
              <a:cs typeface="Times"/>
              <a:sym typeface="Times"/>
            </a:endParaRPr>
          </a:p>
          <a:p>
            <a:pPr>
              <a:buSzPts val="1100"/>
            </a:pPr>
            <a:endParaRPr lang="es-AR" sz="1200" i="1" dirty="0">
              <a:solidFill>
                <a:srgbClr val="7030A0"/>
              </a:solidFill>
              <a:latin typeface="+mj-lt"/>
              <a:ea typeface="Times"/>
              <a:cs typeface="Times"/>
              <a:sym typeface="Times"/>
            </a:endParaRPr>
          </a:p>
          <a:p>
            <a:pPr marL="114300" lvl="0" indent="-1143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AR" sz="1200" b="1" i="1" dirty="0">
                <a:solidFill>
                  <a:srgbClr val="7030A0"/>
                </a:solidFill>
                <a:latin typeface="+mj-lt"/>
                <a:ea typeface="Times"/>
                <a:cs typeface="Times"/>
                <a:sym typeface="Times"/>
              </a:rPr>
              <a:t>Educadores</a:t>
            </a:r>
            <a:r>
              <a:rPr lang="en-US" sz="1200" b="1" i="1" dirty="0">
                <a:solidFill>
                  <a:srgbClr val="7030A0"/>
                </a:solidFill>
                <a:latin typeface="+mj-lt"/>
                <a:ea typeface="Times"/>
                <a:cs typeface="Times"/>
                <a:sym typeface="Times"/>
              </a:rPr>
              <a:t> de Unity</a:t>
            </a:r>
          </a:p>
          <a:p>
            <a:pPr marL="114300" lvl="0" indent="-1143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200" b="1" u="sng" dirty="0">
                <a:solidFill>
                  <a:srgbClr val="000000"/>
                </a:solidFill>
                <a:latin typeface="+mj-lt"/>
                <a:ea typeface="Times"/>
                <a:cs typeface="Times"/>
                <a:sym typeface="Times"/>
                <a:hlinkClick r:id="rId6"/>
              </a:rPr>
              <a:t>https://discord.gg/vbjGHpM3</a:t>
            </a:r>
            <a:endParaRPr lang="en-US" sz="1200" b="1" u="sng" dirty="0">
              <a:solidFill>
                <a:srgbClr val="000000"/>
              </a:solidFill>
              <a:latin typeface="+mj-lt"/>
              <a:ea typeface="Times"/>
              <a:cs typeface="Times"/>
              <a:sym typeface="Times"/>
            </a:endParaRPr>
          </a:p>
          <a:p>
            <a:pPr marL="114300" lvl="0" indent="-1143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lang="en-US" sz="1200" b="1" u="sng" dirty="0">
              <a:latin typeface="+mj-lt"/>
              <a:ea typeface="Times"/>
              <a:cs typeface="Times"/>
              <a:sym typeface="Times"/>
            </a:endParaRPr>
          </a:p>
          <a:p>
            <a:pPr marL="114300" lvl="0" indent="-114300" algn="ctr" rtl="0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AR" b="1" dirty="0">
                <a:solidFill>
                  <a:srgbClr val="002060"/>
                </a:solidFill>
                <a:latin typeface="+mj-lt"/>
                <a:ea typeface="Times"/>
                <a:cs typeface="Times"/>
                <a:sym typeface="Times"/>
              </a:rPr>
              <a:t>¡Hasta el próximo encuentro!</a:t>
            </a:r>
          </a:p>
        </p:txBody>
      </p:sp>
    </p:spTree>
    <p:extLst>
      <p:ext uri="{BB962C8B-B14F-4D97-AF65-F5344CB8AC3E}">
        <p14:creationId xmlns:p14="http://schemas.microsoft.com/office/powerpoint/2010/main" val="4529329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>
          <a:extLst>
            <a:ext uri="{FF2B5EF4-FFF2-40B4-BE49-F238E27FC236}">
              <a16:creationId xmlns:a16="http://schemas.microsoft.com/office/drawing/2014/main" id="{8C02F261-1753-8AC5-CA9C-DF31FB24CC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oogle Shape;60;p13">
            <a:extLst>
              <a:ext uri="{FF2B5EF4-FFF2-40B4-BE49-F238E27FC236}">
                <a16:creationId xmlns:a16="http://schemas.microsoft.com/office/drawing/2014/main" id="{50496B55-6D62-7255-428D-655AEA41A544}"/>
              </a:ext>
            </a:extLst>
          </p:cNvPr>
          <p:cNvGrpSpPr/>
          <p:nvPr/>
        </p:nvGrpSpPr>
        <p:grpSpPr>
          <a:xfrm>
            <a:off x="0" y="4456225"/>
            <a:ext cx="9143999" cy="706349"/>
            <a:chOff x="0" y="4303825"/>
            <a:chExt cx="9143999" cy="706349"/>
          </a:xfrm>
        </p:grpSpPr>
        <p:pic>
          <p:nvPicPr>
            <p:cNvPr id="61" name="Google Shape;61;p13">
              <a:extLst>
                <a:ext uri="{FF2B5EF4-FFF2-40B4-BE49-F238E27FC236}">
                  <a16:creationId xmlns:a16="http://schemas.microsoft.com/office/drawing/2014/main" id="{8DF23070-BE09-1CEF-6148-77DFE4BCC3AB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t="89304" b="1697"/>
            <a:stretch/>
          </p:blipFill>
          <p:spPr>
            <a:xfrm>
              <a:off x="685800" y="4303825"/>
              <a:ext cx="7850500" cy="7063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" name="Google Shape;62;p13">
              <a:extLst>
                <a:ext uri="{FF2B5EF4-FFF2-40B4-BE49-F238E27FC236}">
                  <a16:creationId xmlns:a16="http://schemas.microsoft.com/office/drawing/2014/main" id="{AF872092-E3F1-A38E-848C-84F9EBFDD5D1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94878" t="89304" b="1697"/>
            <a:stretch/>
          </p:blipFill>
          <p:spPr>
            <a:xfrm>
              <a:off x="8741950" y="4303825"/>
              <a:ext cx="402049" cy="7063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3" name="Google Shape;63;p13">
              <a:extLst>
                <a:ext uri="{FF2B5EF4-FFF2-40B4-BE49-F238E27FC236}">
                  <a16:creationId xmlns:a16="http://schemas.microsoft.com/office/drawing/2014/main" id="{DAABC6F0-816C-6A6E-8EB2-BAFA61B51B25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94878" t="89304" b="1697"/>
            <a:stretch/>
          </p:blipFill>
          <p:spPr>
            <a:xfrm>
              <a:off x="8416100" y="4303825"/>
              <a:ext cx="402049" cy="7063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" name="Google Shape;64;p13">
              <a:extLst>
                <a:ext uri="{FF2B5EF4-FFF2-40B4-BE49-F238E27FC236}">
                  <a16:creationId xmlns:a16="http://schemas.microsoft.com/office/drawing/2014/main" id="{E6EB28C1-D206-5152-7276-ECED5E52761D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t="89304" r="94878" b="1697"/>
            <a:stretch/>
          </p:blipFill>
          <p:spPr>
            <a:xfrm>
              <a:off x="381000" y="4303825"/>
              <a:ext cx="402049" cy="7063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5" name="Google Shape;65;p13">
              <a:extLst>
                <a:ext uri="{FF2B5EF4-FFF2-40B4-BE49-F238E27FC236}">
                  <a16:creationId xmlns:a16="http://schemas.microsoft.com/office/drawing/2014/main" id="{6244402C-1673-D520-C2FC-32261A9F3278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t="89304" r="94878" b="1697"/>
            <a:stretch/>
          </p:blipFill>
          <p:spPr>
            <a:xfrm>
              <a:off x="0" y="4303825"/>
              <a:ext cx="402049" cy="70634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6" name="Google Shape;66;p13">
            <a:extLst>
              <a:ext uri="{FF2B5EF4-FFF2-40B4-BE49-F238E27FC236}">
                <a16:creationId xmlns:a16="http://schemas.microsoft.com/office/drawing/2014/main" id="{5E32551B-4C20-04AF-BF38-EEF2C55D762F}"/>
              </a:ext>
            </a:extLst>
          </p:cNvPr>
          <p:cNvSpPr txBox="1"/>
          <p:nvPr/>
        </p:nvSpPr>
        <p:spPr>
          <a:xfrm>
            <a:off x="1119450" y="1240488"/>
            <a:ext cx="6905100" cy="1802400"/>
          </a:xfrm>
          <a:prstGeom prst="rect">
            <a:avLst/>
          </a:prstGeom>
          <a:noFill/>
          <a:ln w="19050" cap="flat" cmpd="sng">
            <a:solidFill>
              <a:srgbClr val="E0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ES" sz="2400" b="1" dirty="0">
                <a:latin typeface="Times"/>
                <a:ea typeface="Times"/>
                <a:cs typeface="Times"/>
                <a:sym typeface="Times"/>
              </a:rPr>
              <a:t>Conociendo la industria real-time 3D (RT3D)</a:t>
            </a:r>
            <a:endParaRPr baseline="30000" dirty="0">
              <a:latin typeface="Times"/>
              <a:ea typeface="Times"/>
              <a:cs typeface="Times"/>
              <a:sym typeface="Times"/>
            </a:endParaRPr>
          </a:p>
          <a:p>
            <a:pPr marL="114300" indent="-114300">
              <a:buSzPts val="1100"/>
            </a:pPr>
            <a:endParaRPr lang="en-US" sz="1400" dirty="0">
              <a:latin typeface="Times"/>
              <a:ea typeface="Times"/>
              <a:cs typeface="Times"/>
              <a:sym typeface="Times"/>
            </a:endParaRPr>
          </a:p>
          <a:p>
            <a:pPr marL="114300" indent="-114300">
              <a:buSzPts val="1100"/>
            </a:pPr>
            <a:endParaRPr lang="en-US" dirty="0">
              <a:latin typeface="Times"/>
              <a:ea typeface="Times"/>
              <a:cs typeface="Times"/>
              <a:sym typeface="Times"/>
            </a:endParaRPr>
          </a:p>
          <a:p>
            <a:pPr marL="114300" indent="-114300">
              <a:buSzPts val="1100"/>
            </a:pPr>
            <a:r>
              <a:rPr lang="en-US" sz="1400" dirty="0">
                <a:solidFill>
                  <a:srgbClr val="002060"/>
                </a:solidFill>
                <a:latin typeface="Times"/>
                <a:ea typeface="Times"/>
                <a:cs typeface="Times"/>
                <a:sym typeface="Times"/>
              </a:rPr>
              <a:t>Taller: </a:t>
            </a:r>
            <a:endParaRPr lang="en-US" sz="1400" baseline="30000" dirty="0">
              <a:solidFill>
                <a:srgbClr val="002060"/>
              </a:solidFill>
              <a:latin typeface="Times"/>
              <a:ea typeface="Times"/>
              <a:cs typeface="Times"/>
              <a:sym typeface="Times"/>
            </a:endParaRPr>
          </a:p>
          <a:p>
            <a:pPr marL="114300" lvl="0" indent="-1143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ES" i="1" dirty="0">
                <a:solidFill>
                  <a:srgbClr val="002060"/>
                </a:solidFill>
                <a:latin typeface="Times"/>
                <a:ea typeface="Times"/>
                <a:cs typeface="Times"/>
                <a:sym typeface="Times"/>
              </a:rPr>
              <a:t>Introducción al diseño de trayectos de formación en RT3D con Unity Engine</a:t>
            </a:r>
          </a:p>
          <a:p>
            <a:pPr marL="114300" lvl="0" indent="-11430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dirty="0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67" name="Google Shape;67;p13">
            <a:extLst>
              <a:ext uri="{FF2B5EF4-FFF2-40B4-BE49-F238E27FC236}">
                <a16:creationId xmlns:a16="http://schemas.microsoft.com/office/drawing/2014/main" id="{D5B52BA8-6E75-3AEF-4708-E38A6F0697BB}"/>
              </a:ext>
            </a:extLst>
          </p:cNvPr>
          <p:cNvSpPr txBox="1"/>
          <p:nvPr/>
        </p:nvSpPr>
        <p:spPr>
          <a:xfrm>
            <a:off x="3020250" y="411480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 dirty="0">
                <a:solidFill>
                  <a:schemeClr val="dk2"/>
                </a:solidFill>
              </a:rPr>
              <a:t>Octubre 2024</a:t>
            </a:r>
            <a:endParaRPr sz="2800" dirty="0">
              <a:solidFill>
                <a:schemeClr val="dk2"/>
              </a:solidFill>
            </a:endParaRPr>
          </a:p>
        </p:txBody>
      </p:sp>
      <p:grpSp>
        <p:nvGrpSpPr>
          <p:cNvPr id="68" name="Google Shape;68;p13">
            <a:extLst>
              <a:ext uri="{FF2B5EF4-FFF2-40B4-BE49-F238E27FC236}">
                <a16:creationId xmlns:a16="http://schemas.microsoft.com/office/drawing/2014/main" id="{2C886229-6854-0706-B7BE-7620C3F793D0}"/>
              </a:ext>
            </a:extLst>
          </p:cNvPr>
          <p:cNvGrpSpPr/>
          <p:nvPr/>
        </p:nvGrpSpPr>
        <p:grpSpPr>
          <a:xfrm>
            <a:off x="0" y="-29549"/>
            <a:ext cx="9144000" cy="987624"/>
            <a:chOff x="0" y="-29549"/>
            <a:chExt cx="9144000" cy="987624"/>
          </a:xfrm>
        </p:grpSpPr>
        <p:pic>
          <p:nvPicPr>
            <p:cNvPr id="69" name="Google Shape;69;p13">
              <a:extLst>
                <a:ext uri="{FF2B5EF4-FFF2-40B4-BE49-F238E27FC236}">
                  <a16:creationId xmlns:a16="http://schemas.microsoft.com/office/drawing/2014/main" id="{3A698D58-B4EA-2112-C8F5-EC411007C7EF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0" y="-29549"/>
              <a:ext cx="9144000" cy="9353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0" name="Google Shape;70;p13">
              <a:extLst>
                <a:ext uri="{FF2B5EF4-FFF2-40B4-BE49-F238E27FC236}">
                  <a16:creationId xmlns:a16="http://schemas.microsoft.com/office/drawing/2014/main" id="{4273A323-E8D0-3229-74F7-4A6D7E9CC45E}"/>
                </a:ext>
              </a:extLst>
            </p:cNvPr>
            <p:cNvSpPr txBox="1"/>
            <p:nvPr/>
          </p:nvSpPr>
          <p:spPr>
            <a:xfrm>
              <a:off x="76200" y="539875"/>
              <a:ext cx="8888100" cy="41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900" b="1" dirty="0">
                  <a:solidFill>
                    <a:schemeClr val="lt1"/>
                  </a:solidFill>
                </a:rPr>
                <a:t>Jornadas Argentinas de Didáctica de las Ciencias de la Computación</a:t>
              </a:r>
              <a:endParaRPr sz="1900" b="1" dirty="0">
                <a:solidFill>
                  <a:schemeClr val="lt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670258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5BAD5E32-B841-8268-18E6-5EB2C14362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2000" y="385665"/>
            <a:ext cx="6799999" cy="3824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1" name="Google Shape;81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b="1" dirty="0">
                <a:solidFill>
                  <a:srgbClr val="002060"/>
                </a:solidFill>
              </a:rPr>
              <a:t>Motor de Videojuegos</a:t>
            </a:r>
            <a:endParaRPr dirty="0"/>
          </a:p>
        </p:txBody>
      </p:sp>
      <p:sp>
        <p:nvSpPr>
          <p:cNvPr id="2" name="Google Shape;66;p13">
            <a:extLst>
              <a:ext uri="{FF2B5EF4-FFF2-40B4-BE49-F238E27FC236}">
                <a16:creationId xmlns:a16="http://schemas.microsoft.com/office/drawing/2014/main" id="{CE472D54-9319-601E-36BF-9AB3295EBE0F}"/>
              </a:ext>
            </a:extLst>
          </p:cNvPr>
          <p:cNvSpPr txBox="1"/>
          <p:nvPr/>
        </p:nvSpPr>
        <p:spPr>
          <a:xfrm>
            <a:off x="311701" y="4036171"/>
            <a:ext cx="8520599" cy="572700"/>
          </a:xfrm>
          <a:prstGeom prst="rect">
            <a:avLst/>
          </a:prstGeom>
          <a:noFill/>
          <a:ln w="19050" cap="flat" cmpd="sng">
            <a:solidFill>
              <a:srgbClr val="E0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 indent="-11430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200" i="1" baseline="30000" dirty="0">
                <a:solidFill>
                  <a:srgbClr val="000000"/>
                </a:solidFill>
                <a:latin typeface="+mn-lt"/>
                <a:ea typeface="Times"/>
                <a:cs typeface="Times"/>
                <a:sym typeface="Times"/>
              </a:rPr>
              <a:t>  </a:t>
            </a:r>
            <a:r>
              <a:rPr lang="es-ES" dirty="0">
                <a:solidFill>
                  <a:srgbClr val="000000"/>
                </a:solidFill>
                <a:latin typeface="+mn-lt"/>
                <a:ea typeface="Times"/>
                <a:cs typeface="Times"/>
                <a:sym typeface="Times"/>
              </a:rPr>
              <a:t>Un </a:t>
            </a:r>
            <a:r>
              <a:rPr lang="es-ES" b="1" dirty="0" err="1">
                <a:solidFill>
                  <a:srgbClr val="7030A0"/>
                </a:solidFill>
                <a:latin typeface="+mn-lt"/>
                <a:ea typeface="Times"/>
                <a:cs typeface="Times"/>
                <a:sym typeface="Times"/>
              </a:rPr>
              <a:t>game</a:t>
            </a:r>
            <a:r>
              <a:rPr lang="es-ES" b="1" dirty="0">
                <a:solidFill>
                  <a:srgbClr val="7030A0"/>
                </a:solidFill>
                <a:latin typeface="+mn-lt"/>
                <a:ea typeface="Times"/>
                <a:cs typeface="Times"/>
                <a:sym typeface="Times"/>
              </a:rPr>
              <a:t> </a:t>
            </a:r>
            <a:r>
              <a:rPr lang="es-ES" b="1" dirty="0" err="1">
                <a:solidFill>
                  <a:srgbClr val="7030A0"/>
                </a:solidFill>
                <a:latin typeface="+mn-lt"/>
                <a:ea typeface="Times"/>
                <a:cs typeface="Times"/>
                <a:sym typeface="Times"/>
              </a:rPr>
              <a:t>engine</a:t>
            </a:r>
            <a:r>
              <a:rPr lang="es-ES" b="1" dirty="0">
                <a:solidFill>
                  <a:srgbClr val="7030A0"/>
                </a:solidFill>
                <a:latin typeface="+mn-lt"/>
                <a:ea typeface="Times"/>
                <a:cs typeface="Times"/>
                <a:sym typeface="Times"/>
              </a:rPr>
              <a:t> </a:t>
            </a:r>
            <a:r>
              <a:rPr lang="es-ES" dirty="0">
                <a:solidFill>
                  <a:srgbClr val="000000"/>
                </a:solidFill>
                <a:latin typeface="+mn-lt"/>
                <a:ea typeface="Times"/>
                <a:cs typeface="Times"/>
                <a:sym typeface="Times"/>
              </a:rPr>
              <a:t>es una solución integral que incluye todos los elementos necesarios para crear videojuegos, realidad</a:t>
            </a:r>
            <a:r>
              <a:rPr lang="es-ES" dirty="0">
                <a:latin typeface="+mn-lt"/>
                <a:ea typeface="Times"/>
                <a:cs typeface="Times"/>
                <a:sym typeface="Times"/>
              </a:rPr>
              <a:t> virtual, realidad aumentada o mixta</a:t>
            </a:r>
            <a:endParaRPr dirty="0">
              <a:latin typeface="+mn-lt"/>
              <a:ea typeface="Times"/>
              <a:cs typeface="Times"/>
              <a:sym typeface="Time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>
          <a:extLst>
            <a:ext uri="{FF2B5EF4-FFF2-40B4-BE49-F238E27FC236}">
              <a16:creationId xmlns:a16="http://schemas.microsoft.com/office/drawing/2014/main" id="{96486BF5-7C66-85F0-9905-621C236E47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>
            <a:extLst>
              <a:ext uri="{FF2B5EF4-FFF2-40B4-BE49-F238E27FC236}">
                <a16:creationId xmlns:a16="http://schemas.microsoft.com/office/drawing/2014/main" id="{07D30D72-080D-78FA-A81D-47F96CA9060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b="1" dirty="0">
                <a:solidFill>
                  <a:srgbClr val="002060"/>
                </a:solidFill>
              </a:rPr>
              <a:t>Motor de Videojuegos Unity</a:t>
            </a:r>
            <a:endParaRPr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147F7D3F-AB88-EE24-AAA6-EF10FD3B2F0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9446" r="19670"/>
          <a:stretch/>
        </p:blipFill>
        <p:spPr>
          <a:xfrm>
            <a:off x="523567" y="1017725"/>
            <a:ext cx="3841955" cy="3549461"/>
          </a:xfrm>
          <a:prstGeom prst="rect">
            <a:avLst/>
          </a:prstGeom>
        </p:spPr>
      </p:pic>
      <p:sp>
        <p:nvSpPr>
          <p:cNvPr id="13" name="Google Shape;66;p13">
            <a:extLst>
              <a:ext uri="{FF2B5EF4-FFF2-40B4-BE49-F238E27FC236}">
                <a16:creationId xmlns:a16="http://schemas.microsoft.com/office/drawing/2014/main" id="{DD0EA716-8FDF-CE00-80EB-CD054B82633E}"/>
              </a:ext>
            </a:extLst>
          </p:cNvPr>
          <p:cNvSpPr txBox="1"/>
          <p:nvPr/>
        </p:nvSpPr>
        <p:spPr>
          <a:xfrm>
            <a:off x="5329560" y="1309016"/>
            <a:ext cx="2885294" cy="905703"/>
          </a:xfrm>
          <a:prstGeom prst="rect">
            <a:avLst/>
          </a:prstGeom>
          <a:noFill/>
          <a:ln w="19050" cap="flat" cmpd="sng">
            <a:solidFill>
              <a:srgbClr val="E0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SzPts val="1100"/>
            </a:pPr>
            <a:r>
              <a:rPr lang="es-AR" sz="4000" b="1" dirty="0">
                <a:solidFill>
                  <a:srgbClr val="7030A0"/>
                </a:solidFill>
                <a:latin typeface="+mj-lt"/>
                <a:ea typeface="Times"/>
                <a:cs typeface="Times"/>
                <a:sym typeface="Times"/>
              </a:rPr>
              <a:t>25+</a:t>
            </a:r>
          </a:p>
          <a:p>
            <a:pPr>
              <a:buSzPts val="1100"/>
            </a:pPr>
            <a:r>
              <a:rPr lang="es-AR" sz="1200" dirty="0">
                <a:solidFill>
                  <a:srgbClr val="7030A0"/>
                </a:solidFill>
                <a:latin typeface="+mj-lt"/>
                <a:ea typeface="Times"/>
                <a:cs typeface="Times"/>
                <a:sym typeface="Times"/>
              </a:rPr>
              <a:t>Plataformas con soporte de distribución</a:t>
            </a:r>
            <a:endParaRPr lang="en-US" sz="1200" dirty="0">
              <a:solidFill>
                <a:srgbClr val="7030A0"/>
              </a:solidFill>
              <a:latin typeface="+mj-lt"/>
              <a:ea typeface="Times"/>
              <a:cs typeface="Times"/>
              <a:sym typeface="Times"/>
            </a:endParaRPr>
          </a:p>
        </p:txBody>
      </p:sp>
      <p:sp>
        <p:nvSpPr>
          <p:cNvPr id="14" name="Google Shape;66;p13">
            <a:extLst>
              <a:ext uri="{FF2B5EF4-FFF2-40B4-BE49-F238E27FC236}">
                <a16:creationId xmlns:a16="http://schemas.microsoft.com/office/drawing/2014/main" id="{C6F79102-6334-CC6D-D450-897799BC1F33}"/>
              </a:ext>
            </a:extLst>
          </p:cNvPr>
          <p:cNvSpPr txBox="1"/>
          <p:nvPr/>
        </p:nvSpPr>
        <p:spPr>
          <a:xfrm>
            <a:off x="5329560" y="2339603"/>
            <a:ext cx="2885294" cy="905703"/>
          </a:xfrm>
          <a:prstGeom prst="rect">
            <a:avLst/>
          </a:prstGeom>
          <a:noFill/>
          <a:ln w="19050" cap="flat" cmpd="sng">
            <a:solidFill>
              <a:srgbClr val="E0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SzPts val="1100"/>
            </a:pPr>
            <a:r>
              <a:rPr lang="es-AR" sz="4000" b="1" dirty="0">
                <a:solidFill>
                  <a:srgbClr val="7030A0"/>
                </a:solidFill>
                <a:latin typeface="+mj-lt"/>
                <a:ea typeface="Times"/>
                <a:cs typeface="Times"/>
                <a:sym typeface="Times"/>
              </a:rPr>
              <a:t>1M+</a:t>
            </a:r>
          </a:p>
          <a:p>
            <a:pPr>
              <a:buSzPts val="1100"/>
            </a:pPr>
            <a:r>
              <a:rPr lang="es-AR" sz="1200" dirty="0">
                <a:solidFill>
                  <a:srgbClr val="7030A0"/>
                </a:solidFill>
                <a:latin typeface="+mj-lt"/>
                <a:ea typeface="Times"/>
                <a:cs typeface="Times"/>
                <a:sym typeface="Times"/>
              </a:rPr>
              <a:t>Desarrolladores activos mensuales</a:t>
            </a:r>
            <a:endParaRPr lang="en-US" sz="1200" dirty="0">
              <a:solidFill>
                <a:srgbClr val="7030A0"/>
              </a:solidFill>
              <a:latin typeface="+mj-lt"/>
              <a:ea typeface="Times"/>
              <a:cs typeface="Times"/>
              <a:sym typeface="Times"/>
            </a:endParaRPr>
          </a:p>
        </p:txBody>
      </p:sp>
      <p:sp>
        <p:nvSpPr>
          <p:cNvPr id="15" name="Google Shape;66;p13">
            <a:extLst>
              <a:ext uri="{FF2B5EF4-FFF2-40B4-BE49-F238E27FC236}">
                <a16:creationId xmlns:a16="http://schemas.microsoft.com/office/drawing/2014/main" id="{A6D06A8A-0690-3ACE-B471-C8CA984AFE67}"/>
              </a:ext>
            </a:extLst>
          </p:cNvPr>
          <p:cNvSpPr txBox="1"/>
          <p:nvPr/>
        </p:nvSpPr>
        <p:spPr>
          <a:xfrm>
            <a:off x="5329560" y="3370190"/>
            <a:ext cx="2885294" cy="905703"/>
          </a:xfrm>
          <a:prstGeom prst="rect">
            <a:avLst/>
          </a:prstGeom>
          <a:noFill/>
          <a:ln w="19050" cap="flat" cmpd="sng">
            <a:solidFill>
              <a:srgbClr val="E0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SzPts val="1100"/>
            </a:pPr>
            <a:r>
              <a:rPr lang="es-AR" sz="4000" b="1" dirty="0">
                <a:solidFill>
                  <a:srgbClr val="7030A0"/>
                </a:solidFill>
                <a:latin typeface="+mj-lt"/>
                <a:ea typeface="Times"/>
                <a:cs typeface="Times"/>
                <a:sym typeface="Times"/>
              </a:rPr>
              <a:t>3B+</a:t>
            </a:r>
          </a:p>
          <a:p>
            <a:pPr>
              <a:buSzPts val="1100"/>
            </a:pPr>
            <a:r>
              <a:rPr lang="es-AR" sz="1200" dirty="0">
                <a:solidFill>
                  <a:srgbClr val="7030A0"/>
                </a:solidFill>
                <a:latin typeface="+mj-lt"/>
                <a:ea typeface="Times"/>
                <a:cs typeface="Times"/>
                <a:sym typeface="Times"/>
              </a:rPr>
              <a:t>Dispositivos alcanzados mensualmente</a:t>
            </a:r>
            <a:endParaRPr lang="en-US" sz="1200" dirty="0">
              <a:solidFill>
                <a:srgbClr val="7030A0"/>
              </a:solidFill>
              <a:latin typeface="+mj-lt"/>
              <a:ea typeface="Times"/>
              <a:cs typeface="Times"/>
              <a:sym typeface="Times"/>
            </a:endParaRPr>
          </a:p>
        </p:txBody>
      </p:sp>
    </p:spTree>
    <p:extLst>
      <p:ext uri="{BB962C8B-B14F-4D97-AF65-F5344CB8AC3E}">
        <p14:creationId xmlns:p14="http://schemas.microsoft.com/office/powerpoint/2010/main" val="13605901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>
          <a:extLst>
            <a:ext uri="{FF2B5EF4-FFF2-40B4-BE49-F238E27FC236}">
              <a16:creationId xmlns:a16="http://schemas.microsoft.com/office/drawing/2014/main" id="{EB7263D8-2E55-C6D1-6946-441642AF8D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72848822-93F2-F5F6-8ECA-52DF4C6467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731375"/>
            <a:ext cx="8520600" cy="3873000"/>
          </a:xfrm>
          <a:prstGeom prst="rect">
            <a:avLst/>
          </a:prstGeom>
        </p:spPr>
      </p:pic>
      <p:sp>
        <p:nvSpPr>
          <p:cNvPr id="81" name="Google Shape;81;p15">
            <a:extLst>
              <a:ext uri="{FF2B5EF4-FFF2-40B4-BE49-F238E27FC236}">
                <a16:creationId xmlns:a16="http://schemas.microsoft.com/office/drawing/2014/main" id="{71969B33-5BDC-19E7-6BF7-EB1D786E95B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 dirty="0">
                <a:solidFill>
                  <a:srgbClr val="002060"/>
                </a:solidFill>
              </a:rPr>
              <a:t>Industrias que desarrollan soluciones con Unity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501884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>
          <a:extLst>
            <a:ext uri="{FF2B5EF4-FFF2-40B4-BE49-F238E27FC236}">
              <a16:creationId xmlns:a16="http://schemas.microsoft.com/office/drawing/2014/main" id="{764B7834-533E-34FB-359E-3BDC8144A9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>
            <a:extLst>
              <a:ext uri="{FF2B5EF4-FFF2-40B4-BE49-F238E27FC236}">
                <a16:creationId xmlns:a16="http://schemas.microsoft.com/office/drawing/2014/main" id="{C970C82A-4A8B-7451-D67A-3DB935821C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 dirty="0">
                <a:solidFill>
                  <a:srgbClr val="002060"/>
                </a:solidFill>
              </a:rPr>
              <a:t>Caso de uso de tecnología RT3D</a:t>
            </a:r>
            <a:endParaRPr lang="es-ES" dirty="0"/>
          </a:p>
        </p:txBody>
      </p:sp>
      <p:pic>
        <p:nvPicPr>
          <p:cNvPr id="2071" name="Picture 23">
            <a:extLst>
              <a:ext uri="{FF2B5EF4-FFF2-40B4-BE49-F238E27FC236}">
                <a16:creationId xmlns:a16="http://schemas.microsoft.com/office/drawing/2014/main" id="{046BE39E-CEC0-8E43-00F6-24E1A383B9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189" y="1269185"/>
            <a:ext cx="4098811" cy="2320953"/>
          </a:xfrm>
          <a:prstGeom prst="rect">
            <a:avLst/>
          </a:prstGeom>
          <a:noFill/>
          <a:ln w="12700">
            <a:solidFill>
              <a:srgbClr val="7030A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Google Shape;66;p13">
            <a:extLst>
              <a:ext uri="{FF2B5EF4-FFF2-40B4-BE49-F238E27FC236}">
                <a16:creationId xmlns:a16="http://schemas.microsoft.com/office/drawing/2014/main" id="{5E5E9173-C978-B0FE-3FA8-8920D2095E48}"/>
              </a:ext>
            </a:extLst>
          </p:cNvPr>
          <p:cNvSpPr txBox="1"/>
          <p:nvPr/>
        </p:nvSpPr>
        <p:spPr>
          <a:xfrm>
            <a:off x="473189" y="3712146"/>
            <a:ext cx="4098810" cy="387413"/>
          </a:xfrm>
          <a:prstGeom prst="rect">
            <a:avLst/>
          </a:prstGeom>
          <a:noFill/>
          <a:ln w="19050" cap="flat" cmpd="sng">
            <a:solidFill>
              <a:srgbClr val="E0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buSzPts val="1100"/>
            </a:pPr>
            <a:r>
              <a:rPr lang="es-AR" b="1" dirty="0">
                <a:solidFill>
                  <a:srgbClr val="7030A0"/>
                </a:solidFill>
                <a:latin typeface="+mj-lt"/>
                <a:ea typeface="Times"/>
                <a:cs typeface="Times"/>
                <a:sym typeface="Times"/>
              </a:rPr>
              <a:t>Gemelos Digitales</a:t>
            </a:r>
            <a:endParaRPr lang="en-US" b="1" dirty="0">
              <a:solidFill>
                <a:srgbClr val="7030A0"/>
              </a:solidFill>
              <a:latin typeface="+mj-lt"/>
              <a:ea typeface="Times"/>
              <a:cs typeface="Times"/>
              <a:sym typeface="Times"/>
            </a:endParaRPr>
          </a:p>
        </p:txBody>
      </p:sp>
      <p:sp>
        <p:nvSpPr>
          <p:cNvPr id="9" name="Google Shape;66;p13">
            <a:extLst>
              <a:ext uri="{FF2B5EF4-FFF2-40B4-BE49-F238E27FC236}">
                <a16:creationId xmlns:a16="http://schemas.microsoft.com/office/drawing/2014/main" id="{BAF0A823-D67D-6044-46A6-EB42B9AC0637}"/>
              </a:ext>
            </a:extLst>
          </p:cNvPr>
          <p:cNvSpPr txBox="1"/>
          <p:nvPr/>
        </p:nvSpPr>
        <p:spPr>
          <a:xfrm>
            <a:off x="4869929" y="3712147"/>
            <a:ext cx="4098810" cy="387412"/>
          </a:xfrm>
          <a:prstGeom prst="rect">
            <a:avLst/>
          </a:prstGeom>
          <a:noFill/>
          <a:ln w="19050" cap="flat" cmpd="sng">
            <a:solidFill>
              <a:srgbClr val="E0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buSzPts val="1100"/>
            </a:pPr>
            <a:r>
              <a:rPr lang="es-AR" b="1" dirty="0">
                <a:solidFill>
                  <a:srgbClr val="7030A0"/>
                </a:solidFill>
                <a:latin typeface="+mj-lt"/>
                <a:ea typeface="Times"/>
                <a:cs typeface="Times"/>
                <a:sym typeface="Times"/>
              </a:rPr>
              <a:t>Comercio Inmersivo</a:t>
            </a:r>
            <a:endParaRPr lang="en-US" b="1" dirty="0">
              <a:solidFill>
                <a:srgbClr val="7030A0"/>
              </a:solidFill>
              <a:latin typeface="+mj-lt"/>
              <a:ea typeface="Times"/>
              <a:cs typeface="Times"/>
              <a:sym typeface="Times"/>
            </a:endParaRPr>
          </a:p>
        </p:txBody>
      </p:sp>
      <p:pic>
        <p:nvPicPr>
          <p:cNvPr id="10" name="Picture 25">
            <a:extLst>
              <a:ext uri="{FF2B5EF4-FFF2-40B4-BE49-F238E27FC236}">
                <a16:creationId xmlns:a16="http://schemas.microsoft.com/office/drawing/2014/main" id="{9EFF3000-CA35-9C7C-0761-3043699863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9929" y="1269185"/>
            <a:ext cx="4098810" cy="2320953"/>
          </a:xfrm>
          <a:prstGeom prst="rect">
            <a:avLst/>
          </a:prstGeom>
          <a:noFill/>
          <a:ln w="12700">
            <a:solidFill>
              <a:srgbClr val="7030A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30202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>
          <a:extLst>
            <a:ext uri="{FF2B5EF4-FFF2-40B4-BE49-F238E27FC236}">
              <a16:creationId xmlns:a16="http://schemas.microsoft.com/office/drawing/2014/main" id="{27316228-4C07-80BB-82CB-55BDDA6F88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>
            <a:extLst>
              <a:ext uri="{FF2B5EF4-FFF2-40B4-BE49-F238E27FC236}">
                <a16:creationId xmlns:a16="http://schemas.microsoft.com/office/drawing/2014/main" id="{B4CD651B-10AF-1B50-0CAF-E67A64F6F95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373983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 dirty="0">
                <a:solidFill>
                  <a:srgbClr val="002060"/>
                </a:solidFill>
              </a:rPr>
              <a:t>Industria argentina de videojuegos</a:t>
            </a:r>
            <a:endParaRPr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4957D6D2-5BA4-5180-9053-91D85D91B2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080" y="910090"/>
            <a:ext cx="7091680" cy="3788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88933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>
          <a:extLst>
            <a:ext uri="{FF2B5EF4-FFF2-40B4-BE49-F238E27FC236}">
              <a16:creationId xmlns:a16="http://schemas.microsoft.com/office/drawing/2014/main" id="{739C3661-AD8F-021F-78D3-4BF3686716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>
            <a:extLst>
              <a:ext uri="{FF2B5EF4-FFF2-40B4-BE49-F238E27FC236}">
                <a16:creationId xmlns:a16="http://schemas.microsoft.com/office/drawing/2014/main" id="{3E84E158-10C7-D499-C9B6-E439AD6EB12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 dirty="0">
                <a:solidFill>
                  <a:srgbClr val="002060"/>
                </a:solidFill>
              </a:rPr>
              <a:t> Perfiles laborales universales de Elevate</a:t>
            </a:r>
            <a:endParaRPr lang="es-ES" dirty="0"/>
          </a:p>
        </p:txBody>
      </p:sp>
      <p:sp>
        <p:nvSpPr>
          <p:cNvPr id="3" name="Google Shape;66;p13">
            <a:extLst>
              <a:ext uri="{FF2B5EF4-FFF2-40B4-BE49-F238E27FC236}">
                <a16:creationId xmlns:a16="http://schemas.microsoft.com/office/drawing/2014/main" id="{0B72132D-889D-C0A2-DECC-816224C63503}"/>
              </a:ext>
            </a:extLst>
          </p:cNvPr>
          <p:cNvSpPr txBox="1"/>
          <p:nvPr/>
        </p:nvSpPr>
        <p:spPr>
          <a:xfrm>
            <a:off x="6148111" y="1017725"/>
            <a:ext cx="2934929" cy="3219450"/>
          </a:xfrm>
          <a:prstGeom prst="rect">
            <a:avLst/>
          </a:prstGeom>
          <a:noFill/>
          <a:ln w="19050" cap="flat" cmpd="sng">
            <a:solidFill>
              <a:srgbClr val="E0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lnSpc>
                <a:spcPct val="150000"/>
              </a:lnSpc>
              <a:buSzPts val="1100"/>
            </a:pPr>
            <a:r>
              <a:rPr lang="es-ES" sz="1600" dirty="0">
                <a:solidFill>
                  <a:srgbClr val="7030A0"/>
                </a:solidFill>
                <a:latin typeface="+mj-lt"/>
                <a:ea typeface="Times"/>
                <a:cs typeface="Times"/>
                <a:sym typeface="Times"/>
              </a:rPr>
              <a:t>Recorrido virtual inmersivo por el Módulo Apóstoles (FCEQyN – UNaM)</a:t>
            </a:r>
          </a:p>
          <a:p>
            <a:pPr>
              <a:lnSpc>
                <a:spcPct val="200000"/>
              </a:lnSpc>
              <a:buSzPts val="1100"/>
            </a:pPr>
            <a:endParaRPr lang="es-ES" sz="1800" b="1" i="1" baseline="30000" dirty="0">
              <a:solidFill>
                <a:srgbClr val="002060"/>
              </a:solidFill>
              <a:latin typeface="+mj-lt"/>
              <a:ea typeface="Times"/>
              <a:cs typeface="Times"/>
              <a:sym typeface="Times"/>
            </a:endParaRPr>
          </a:p>
          <a:p>
            <a:pPr>
              <a:lnSpc>
                <a:spcPct val="200000"/>
              </a:lnSpc>
              <a:buSzPts val="1100"/>
            </a:pPr>
            <a:r>
              <a:rPr lang="es-ES" sz="1800" b="1" baseline="30000" dirty="0">
                <a:solidFill>
                  <a:srgbClr val="002060"/>
                </a:solidFill>
                <a:latin typeface="+mj-lt"/>
                <a:ea typeface="Times"/>
                <a:cs typeface="Times"/>
                <a:sym typeface="Times"/>
              </a:rPr>
              <a:t>Equipo de Desarrollo</a:t>
            </a:r>
          </a:p>
          <a:p>
            <a:pPr>
              <a:lnSpc>
                <a:spcPct val="150000"/>
              </a:lnSpc>
              <a:buSzPts val="1100"/>
            </a:pPr>
            <a:r>
              <a:rPr lang="es-ES" sz="1800" i="1" baseline="30000" dirty="0">
                <a:solidFill>
                  <a:schemeClr val="bg1">
                    <a:lumMod val="50000"/>
                  </a:schemeClr>
                </a:solidFill>
                <a:latin typeface="+mj-lt"/>
                <a:ea typeface="Times"/>
                <a:cs typeface="Times"/>
                <a:sym typeface="Times"/>
              </a:rPr>
              <a:t>Ledesma, Fabio Alberto</a:t>
            </a:r>
          </a:p>
          <a:p>
            <a:pPr>
              <a:lnSpc>
                <a:spcPct val="150000"/>
              </a:lnSpc>
              <a:buSzPts val="1100"/>
            </a:pPr>
            <a:r>
              <a:rPr lang="es-ES" sz="1800" i="1" baseline="30000" dirty="0">
                <a:solidFill>
                  <a:schemeClr val="bg1">
                    <a:lumMod val="50000"/>
                  </a:schemeClr>
                </a:solidFill>
                <a:latin typeface="+mj-lt"/>
                <a:ea typeface="Times"/>
                <a:cs typeface="Times"/>
                <a:sym typeface="Times"/>
              </a:rPr>
              <a:t>Martínez, Daniela Alejandra</a:t>
            </a:r>
          </a:p>
          <a:p>
            <a:pPr>
              <a:lnSpc>
                <a:spcPct val="150000"/>
              </a:lnSpc>
              <a:buSzPts val="1100"/>
            </a:pPr>
            <a:r>
              <a:rPr lang="es-ES" sz="1800" i="1" baseline="30000" dirty="0">
                <a:solidFill>
                  <a:schemeClr val="bg1">
                    <a:lumMod val="50000"/>
                  </a:schemeClr>
                </a:solidFill>
                <a:latin typeface="+mj-lt"/>
                <a:ea typeface="Times"/>
                <a:cs typeface="Times"/>
                <a:sym typeface="Times"/>
              </a:rPr>
              <a:t>Caminiti, Gastón Alberto</a:t>
            </a:r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CB719E7A-EDA1-8ABC-BA8A-29C724AD96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6517" y="3475695"/>
            <a:ext cx="2698115" cy="697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AA465E21-951E-50C1-4A49-96923AA5CD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943" y="1017725"/>
            <a:ext cx="5715000" cy="3219450"/>
          </a:xfrm>
          <a:prstGeom prst="rect">
            <a:avLst/>
          </a:prstGeom>
          <a:noFill/>
          <a:ln w="12700">
            <a:solidFill>
              <a:srgbClr val="7030A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0081016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229</TotalTime>
  <Words>955</Words>
  <Application>Microsoft Office PowerPoint</Application>
  <PresentationFormat>Presentación en pantalla (16:9)</PresentationFormat>
  <Paragraphs>110</Paragraphs>
  <Slides>25</Slides>
  <Notes>25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25</vt:i4>
      </vt:variant>
    </vt:vector>
  </HeadingPairs>
  <TitlesOfParts>
    <vt:vector size="28" baseType="lpstr">
      <vt:lpstr>Arial</vt:lpstr>
      <vt:lpstr>Times</vt:lpstr>
      <vt:lpstr>Simple Light</vt:lpstr>
      <vt:lpstr>Presentación de PowerPoint</vt:lpstr>
      <vt:lpstr>Objetivos</vt:lpstr>
      <vt:lpstr>Presentación de PowerPoint</vt:lpstr>
      <vt:lpstr>Motor de Videojuegos</vt:lpstr>
      <vt:lpstr>Motor de Videojuegos Unity</vt:lpstr>
      <vt:lpstr>Industrias que desarrollan soluciones con Unity</vt:lpstr>
      <vt:lpstr>Caso de uso de tecnología RT3D</vt:lpstr>
      <vt:lpstr>Industria argentina de videojuegos</vt:lpstr>
      <vt:lpstr> Perfiles laborales universales de Elevate</vt:lpstr>
      <vt:lpstr>Presentación de PowerPoint</vt:lpstr>
      <vt:lpstr>Trayectos de capacitación en Unity Engine</vt:lpstr>
      <vt:lpstr>Perfiles laborales universales en RT3D</vt:lpstr>
      <vt:lpstr>Perfil: Diseñador/a RT3D</vt:lpstr>
      <vt:lpstr>Perfil: Artista RT3D</vt:lpstr>
      <vt:lpstr>Perfil: Programador/a RT3D</vt:lpstr>
      <vt:lpstr>Perfil: Productor/a RT3D</vt:lpstr>
      <vt:lpstr>Perfil: Analista de control de calidad RT3D</vt:lpstr>
      <vt:lpstr>Perfil: Marketing RT3D</vt:lpstr>
      <vt:lpstr>Pensamiento Computacional y RT3D</vt:lpstr>
      <vt:lpstr>Presentación de PowerPoint</vt:lpstr>
      <vt:lpstr>Pensando el diseño de trayectos de formación con Unity Engine</vt:lpstr>
      <vt:lpstr> Actividad: Prototipando nuestro trayecto RT3D</vt:lpstr>
      <vt:lpstr>Caso de cierre: UNLVirtual</vt:lpstr>
      <vt:lpstr>Contribuciones</vt:lpstr>
      <vt:lpstr>Contactos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Gastón Caminiti</dc:creator>
  <cp:lastModifiedBy>Gastón Caminiti</cp:lastModifiedBy>
  <cp:revision>17</cp:revision>
  <dcterms:modified xsi:type="dcterms:W3CDTF">2024-10-22T17:23:42Z</dcterms:modified>
</cp:coreProperties>
</file>